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FF904F-9F68-4268-913A-7F51BB084D11}" type="datetimeFigureOut">
              <a:rPr lang="en-US" smtClean="0"/>
              <a:t>2/20/2010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84B782-E0E2-420D-8EA8-349C5A2F684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94EA717A-C577-4940-A0AB-631A64856015}" type="slidenum">
              <a:rPr lang="en-US" smtClean="0"/>
              <a:pPr/>
              <a:t>1</a:t>
            </a:fld>
            <a:endParaRPr 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r>
              <a:rPr lang="en-US" smtClean="0"/>
              <a:t>In this chapter, we will learn how to record purchases and returns of inventory and how to record sales discounts and returns.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4D6CE20E-5B7E-4901-8BFE-4BDB14A9FD15}" type="slidenum">
              <a:rPr lang="en-US" smtClean="0"/>
              <a:pPr/>
              <a:t>2</a:t>
            </a:fld>
            <a:endParaRPr 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buSzPct val="80000"/>
            </a:pPr>
            <a:r>
              <a:rPr lang="en-US" smtClean="0">
                <a:solidFill>
                  <a:schemeClr val="accent1"/>
                </a:solidFill>
              </a:rPr>
              <a:t>In this chapter, you will learn the following conceptual objectives:</a:t>
            </a:r>
          </a:p>
          <a:p>
            <a:pPr eaLnBrk="1" hangingPunct="1"/>
            <a:r>
              <a:rPr lang="en-US" smtClean="0">
                <a:solidFill>
                  <a:schemeClr val="accent1"/>
                </a:solidFill>
              </a:rPr>
              <a:t>C1:</a:t>
            </a:r>
            <a:r>
              <a:rPr lang="en-US" smtClean="0"/>
              <a:t> Describe merchandising activities and identify income components for a merchandising company</a:t>
            </a:r>
          </a:p>
          <a:p>
            <a:pPr eaLnBrk="1" hangingPunct="1"/>
            <a:r>
              <a:rPr lang="en-US" smtClean="0">
                <a:solidFill>
                  <a:schemeClr val="accent1"/>
                </a:solidFill>
              </a:rPr>
              <a:t>C2:</a:t>
            </a:r>
            <a:r>
              <a:rPr lang="en-US" smtClean="0"/>
              <a:t> Identify and explain the inventory asset of a merchandising company</a:t>
            </a:r>
          </a:p>
          <a:p>
            <a:pPr eaLnBrk="1" hangingPunct="1"/>
            <a:r>
              <a:rPr lang="en-US" smtClean="0">
                <a:solidFill>
                  <a:schemeClr val="accent1"/>
                </a:solidFill>
              </a:rPr>
              <a:t>C3:</a:t>
            </a:r>
            <a:r>
              <a:rPr lang="en-US" smtClean="0"/>
              <a:t> Describe both perpetual and periodic inventory systems</a:t>
            </a:r>
          </a:p>
          <a:p>
            <a:pPr eaLnBrk="1" hangingPunct="1"/>
            <a:r>
              <a:rPr lang="en-US" smtClean="0">
                <a:solidFill>
                  <a:schemeClr val="accent1"/>
                </a:solidFill>
              </a:rPr>
              <a:t>C4:</a:t>
            </a:r>
            <a:r>
              <a:rPr lang="en-US" smtClean="0"/>
              <a:t> Analyze and interpret cost flows and operating activities of a merchandising company</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98AA135-8195-41F1-B9CB-541BCB32C9E3}" type="slidenum">
              <a:rPr lang="en-US" smtClean="0"/>
              <a:pPr/>
              <a:t>3</a:t>
            </a:fld>
            <a:endParaRPr 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buSzPct val="80000"/>
            </a:pPr>
            <a:r>
              <a:rPr lang="en-US" smtClean="0">
                <a:solidFill>
                  <a:schemeClr val="accent1"/>
                </a:solidFill>
              </a:rPr>
              <a:t>In this chapter, you will learn the following analytical objectives:</a:t>
            </a:r>
          </a:p>
          <a:p>
            <a:pPr eaLnBrk="1" hangingPunct="1"/>
            <a:r>
              <a:rPr lang="en-US" smtClean="0">
                <a:solidFill>
                  <a:schemeClr val="accent1"/>
                </a:solidFill>
              </a:rPr>
              <a:t>A1:</a:t>
            </a:r>
            <a:r>
              <a:rPr lang="en-US" smtClean="0"/>
              <a:t> Compute the acid-test ratio and explain its use to assess liquidity</a:t>
            </a:r>
          </a:p>
          <a:p>
            <a:pPr eaLnBrk="1" hangingPunct="1"/>
            <a:r>
              <a:rPr lang="en-US" smtClean="0">
                <a:solidFill>
                  <a:schemeClr val="accent1"/>
                </a:solidFill>
              </a:rPr>
              <a:t>A2:</a:t>
            </a:r>
            <a:r>
              <a:rPr lang="en-US" smtClean="0"/>
              <a:t> Compute the gross margin ratio and explain its use to assess profitability</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C21B77A-45DA-4715-BA84-0787FFEAD864}" type="slidenum">
              <a:rPr lang="en-US" smtClean="0"/>
              <a:pPr/>
              <a:t>4</a:t>
            </a:fld>
            <a:endParaRPr 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smtClean="0"/>
              <a:t>In this chapter, you will learn the following procedural objectives:</a:t>
            </a:r>
          </a:p>
          <a:p>
            <a:pPr eaLnBrk="1" hangingPunct="1">
              <a:buSzPct val="80000"/>
            </a:pPr>
            <a:r>
              <a:rPr lang="en-US" smtClean="0">
                <a:solidFill>
                  <a:schemeClr val="accent1"/>
                </a:solidFill>
              </a:rPr>
              <a:t>P1:</a:t>
            </a:r>
            <a:r>
              <a:rPr lang="en-US" smtClean="0"/>
              <a:t> Analyze and record transactions for merchandise purchases using a perpetual system</a:t>
            </a:r>
          </a:p>
          <a:p>
            <a:pPr eaLnBrk="1" hangingPunct="1">
              <a:buSzPct val="80000"/>
            </a:pPr>
            <a:r>
              <a:rPr lang="en-US" smtClean="0">
                <a:solidFill>
                  <a:schemeClr val="accent1"/>
                </a:solidFill>
              </a:rPr>
              <a:t>P2:</a:t>
            </a:r>
            <a:r>
              <a:rPr lang="en-US" smtClean="0"/>
              <a:t> Analyze and record transactions for merchandise sales using a perpetual system</a:t>
            </a:r>
          </a:p>
          <a:p>
            <a:pPr eaLnBrk="1" hangingPunct="1">
              <a:buSzPct val="80000"/>
            </a:pPr>
            <a:r>
              <a:rPr lang="en-US" smtClean="0">
                <a:solidFill>
                  <a:schemeClr val="accent1"/>
                </a:solidFill>
              </a:rPr>
              <a:t>P3:</a:t>
            </a:r>
            <a:r>
              <a:rPr lang="en-US" smtClean="0"/>
              <a:t> Prepare adjustments and close accounts for a merchandising company</a:t>
            </a:r>
          </a:p>
          <a:p>
            <a:pPr eaLnBrk="1" hangingPunct="1">
              <a:buSzPct val="80000"/>
            </a:pPr>
            <a:r>
              <a:rPr lang="en-US" smtClean="0">
                <a:solidFill>
                  <a:schemeClr val="accent1"/>
                </a:solidFill>
              </a:rPr>
              <a:t>P4:</a:t>
            </a:r>
            <a:r>
              <a:rPr lang="en-US" smtClean="0"/>
              <a:t> Define and prepare multiple-step and single-step income statements</a:t>
            </a:r>
          </a:p>
          <a:p>
            <a:pPr eaLnBrk="1" hangingPunct="1">
              <a:buSzPct val="80000"/>
            </a:pPr>
            <a:r>
              <a:rPr lang="en-US" smtClean="0">
                <a:solidFill>
                  <a:schemeClr val="accent1"/>
                </a:solidFill>
              </a:rPr>
              <a:t>P5:</a:t>
            </a:r>
            <a:r>
              <a:rPr lang="en-US" smtClean="0"/>
              <a:t> Appendix 5A: Record and compare merchandising transactions using both periodic and perpetual inventory systems</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21B7B13-CE01-4F09-B61D-755A01B64039}" type="slidenum">
              <a:rPr lang="en-US" smtClean="0"/>
              <a:pPr/>
              <a:t>5</a:t>
            </a:fld>
            <a:endParaRPr lang="en-US" smtClean="0"/>
          </a:p>
        </p:txBody>
      </p:sp>
      <p:sp>
        <p:nvSpPr>
          <p:cNvPr id="16387" name="Rectangle 2"/>
          <p:cNvSpPr>
            <a:spLocks noRot="1" noChangeArrowheads="1" noTextEdit="1"/>
          </p:cNvSpPr>
          <p:nvPr>
            <p:ph type="sldImg"/>
          </p:nvPr>
        </p:nvSpPr>
        <p:spPr>
          <a:xfrm>
            <a:off x="2154710" y="691599"/>
            <a:ext cx="2548581" cy="3416576"/>
          </a:xfrm>
          <a:ln/>
        </p:spPr>
      </p:sp>
      <p:sp>
        <p:nvSpPr>
          <p:cNvPr id="16388" name="Rectangle 3"/>
          <p:cNvSpPr>
            <a:spLocks noGrp="1" noChangeArrowheads="1"/>
          </p:cNvSpPr>
          <p:nvPr>
            <p:ph type="body" idx="1"/>
          </p:nvPr>
        </p:nvSpPr>
        <p:spPr>
          <a:xfrm>
            <a:off x="915173" y="4344229"/>
            <a:ext cx="5027655" cy="4114387"/>
          </a:xfrm>
          <a:noFill/>
          <a:ln/>
        </p:spPr>
        <p:txBody>
          <a:bodyPr/>
          <a:lstStyle/>
          <a:p>
            <a:pPr eaLnBrk="1" hangingPunct="1"/>
            <a:r>
              <a:rPr lang="en-US" smtClean="0"/>
              <a:t>So far, we have been using examples that mainly consist of service companies, like accounting firms, law firms, and plumbing services. These companies all sell different services, but they have one thing in common: They do not sell inventory.  </a:t>
            </a:r>
          </a:p>
          <a:p>
            <a:pPr eaLnBrk="1" hangingPunct="1"/>
            <a:r>
              <a:rPr lang="en-US" smtClean="0"/>
              <a:t>This makes their income statements rather simple. The income statements of a service organization typically consist of revenues minus expenses to arrive at net income.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073D27D-1A23-4E06-832B-731E60BF1830}" type="slidenum">
              <a:rPr lang="en-US" smtClean="0"/>
              <a:pPr/>
              <a:t>6</a:t>
            </a:fld>
            <a:endParaRPr lang="en-US" smtClean="0"/>
          </a:p>
        </p:txBody>
      </p:sp>
      <p:sp>
        <p:nvSpPr>
          <p:cNvPr id="17411" name="Rectangle 2"/>
          <p:cNvSpPr>
            <a:spLocks noRot="1" noChangeArrowheads="1" noTextEdit="1"/>
          </p:cNvSpPr>
          <p:nvPr>
            <p:ph type="sldImg"/>
          </p:nvPr>
        </p:nvSpPr>
        <p:spPr>
          <a:xfrm>
            <a:off x="2154710" y="691599"/>
            <a:ext cx="2548581" cy="3416576"/>
          </a:xfrm>
          <a:ln/>
        </p:spPr>
      </p:sp>
      <p:sp>
        <p:nvSpPr>
          <p:cNvPr id="17412" name="Rectangle 3"/>
          <p:cNvSpPr>
            <a:spLocks noGrp="1" noChangeArrowheads="1"/>
          </p:cNvSpPr>
          <p:nvPr>
            <p:ph type="body" idx="1"/>
          </p:nvPr>
        </p:nvSpPr>
        <p:spPr>
          <a:xfrm>
            <a:off x="915173" y="4344229"/>
            <a:ext cx="5027655" cy="4114387"/>
          </a:xfrm>
          <a:noFill/>
          <a:ln/>
        </p:spPr>
        <p:txBody>
          <a:bodyPr/>
          <a:lstStyle/>
          <a:p>
            <a:pPr eaLnBrk="1" hangingPunct="1"/>
            <a:r>
              <a:rPr lang="en-US" smtClean="0"/>
              <a:t>Merchandising companies are different from service organizations because they sell inventory.  Merchandising companies can sell inventory in the wholesale market or to final customers in the retail market.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2922540F-2D72-450A-A96A-45C11E5F856A}" type="slidenum">
              <a:rPr lang="en-US" smtClean="0"/>
              <a:pPr/>
              <a:t>7</a:t>
            </a:fld>
            <a:endParaRPr lang="en-US" smtClean="0"/>
          </a:p>
        </p:txBody>
      </p:sp>
      <p:sp>
        <p:nvSpPr>
          <p:cNvPr id="18435" name="Rectangle 2"/>
          <p:cNvSpPr>
            <a:spLocks noRot="1" noChangeArrowheads="1" noTextEdit="1"/>
          </p:cNvSpPr>
          <p:nvPr>
            <p:ph type="sldImg"/>
          </p:nvPr>
        </p:nvSpPr>
        <p:spPr>
          <a:xfrm>
            <a:off x="2154710" y="691599"/>
            <a:ext cx="2548581" cy="3416576"/>
          </a:xfrm>
          <a:ln/>
        </p:spPr>
      </p:sp>
      <p:sp>
        <p:nvSpPr>
          <p:cNvPr id="18436" name="Rectangle 3"/>
          <p:cNvSpPr>
            <a:spLocks noGrp="1" noChangeArrowheads="1"/>
          </p:cNvSpPr>
          <p:nvPr>
            <p:ph type="body" idx="1"/>
          </p:nvPr>
        </p:nvSpPr>
        <p:spPr>
          <a:xfrm>
            <a:off x="915173" y="4344229"/>
            <a:ext cx="5027655" cy="4114387"/>
          </a:xfrm>
          <a:noFill/>
          <a:ln/>
        </p:spPr>
        <p:txBody>
          <a:bodyPr/>
          <a:lstStyle/>
          <a:p>
            <a:pPr eaLnBrk="1" hangingPunct="1"/>
            <a:r>
              <a:rPr lang="en-US" smtClean="0"/>
              <a:t>Because merchandising companies sell inventory, their income statements will have an additional expense item called Cost of Goods Sold. The Cost of Goods Sold account represents the cost of the merchandise sold during the period to help earn revenue.  </a:t>
            </a:r>
          </a:p>
          <a:p>
            <a:pPr eaLnBrk="1" hangingPunct="1"/>
            <a:endParaRPr lang="en-US" smtClean="0"/>
          </a:p>
          <a:p>
            <a:pPr eaLnBrk="1" hangingPunct="1"/>
            <a:r>
              <a:rPr lang="en-US" smtClean="0"/>
              <a:t>Cost of Goods Sold is presented as a separate expense item on the income statement. Net Sales minus Cost of Goods Sold equals Gross Profit. Gross Profit is the amount left, after subtracting the cost of the inventory sold, to cover all other expenses and a profit.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5A6120D-2C48-48E8-81F2-49E675F91F39}" type="slidenum">
              <a:rPr lang="en-US" smtClean="0"/>
              <a:pPr/>
              <a:t>8</a:t>
            </a:fld>
            <a:endParaRPr lang="en-US" smtClean="0"/>
          </a:p>
        </p:txBody>
      </p:sp>
      <p:sp>
        <p:nvSpPr>
          <p:cNvPr id="19459" name="Rectangle 2"/>
          <p:cNvSpPr>
            <a:spLocks noRot="1" noChangeArrowheads="1" noTextEdit="1"/>
          </p:cNvSpPr>
          <p:nvPr>
            <p:ph type="sldImg"/>
          </p:nvPr>
        </p:nvSpPr>
        <p:spPr>
          <a:xfrm>
            <a:off x="2154710" y="691599"/>
            <a:ext cx="2548581" cy="3416576"/>
          </a:xfrm>
          <a:ln/>
        </p:spPr>
      </p:sp>
      <p:sp>
        <p:nvSpPr>
          <p:cNvPr id="19460" name="Rectangle 3"/>
          <p:cNvSpPr>
            <a:spLocks noGrp="1" noChangeArrowheads="1"/>
          </p:cNvSpPr>
          <p:nvPr>
            <p:ph type="body" idx="1"/>
          </p:nvPr>
        </p:nvSpPr>
        <p:spPr>
          <a:xfrm>
            <a:off x="915173" y="4344229"/>
            <a:ext cx="5027655" cy="4114387"/>
          </a:xfrm>
          <a:noFill/>
          <a:ln/>
        </p:spPr>
        <p:txBody>
          <a:bodyPr/>
          <a:lstStyle/>
          <a:p>
            <a:pPr eaLnBrk="1" hangingPunct="1"/>
            <a:r>
              <a:rPr lang="en-US" smtClean="0"/>
              <a:t>The operating cycle of a business is the time it takes the business to start with cash, purchase inventory, sell the inventory, and finally collect the cash from customers.  </a:t>
            </a:r>
          </a:p>
          <a:p>
            <a:pPr eaLnBrk="1" hangingPunct="1"/>
            <a:endParaRPr lang="en-US" smtClean="0"/>
          </a:p>
          <a:p>
            <a:pPr eaLnBrk="1" hangingPunct="1"/>
            <a:r>
              <a:rPr lang="en-US" smtClean="0"/>
              <a:t>The operating cycle of a business that sells inventory on credit is typically longer than that of a business that sells only on a cash basis. This additional time is due to time between when the customer buys the inventory and the time the customer pays off the account receivable.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t>Chapter 5</a:t>
            </a:r>
          </a:p>
        </p:txBody>
      </p:sp>
      <p:sp>
        <p:nvSpPr>
          <p:cNvPr id="4099" name="Rectangle 3"/>
          <p:cNvSpPr>
            <a:spLocks noGrp="1" noChangeArrowheads="1"/>
          </p:cNvSpPr>
          <p:nvPr>
            <p:ph type="subTitle" idx="1"/>
          </p:nvPr>
        </p:nvSpPr>
        <p:spPr>
          <a:xfrm>
            <a:off x="1905000" y="3733800"/>
            <a:ext cx="5638800" cy="1752600"/>
          </a:xfrm>
        </p:spPr>
        <p:txBody>
          <a:bodyPr/>
          <a:lstStyle/>
          <a:p>
            <a:pPr algn="ctr" eaLnBrk="1" hangingPunct="1"/>
            <a:r>
              <a:rPr lang="en-US" smtClean="0"/>
              <a:t>Accounting for</a:t>
            </a:r>
          </a:p>
          <a:p>
            <a:pPr algn="ctr" eaLnBrk="1" hangingPunct="1"/>
            <a:r>
              <a:rPr lang="en-US" smtClean="0"/>
              <a:t>Merchandising Operations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1219200"/>
            <a:ext cx="7158038" cy="457200"/>
          </a:xfrm>
        </p:spPr>
        <p:txBody>
          <a:bodyPr/>
          <a:lstStyle/>
          <a:p>
            <a:pPr algn="ctr" eaLnBrk="1" hangingPunct="1"/>
            <a:r>
              <a:rPr lang="en-US" sz="3600" smtClean="0"/>
              <a:t>Conceptual Learning Objectives</a:t>
            </a:r>
            <a:br>
              <a:rPr lang="en-US" sz="3600" smtClean="0"/>
            </a:br>
            <a:endParaRPr lang="en-US" sz="3600" smtClean="0"/>
          </a:p>
        </p:txBody>
      </p:sp>
      <p:sp>
        <p:nvSpPr>
          <p:cNvPr id="5123"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r>
              <a:rPr lang="en-US" sz="2800" smtClean="0">
                <a:solidFill>
                  <a:schemeClr val="accent1"/>
                </a:solidFill>
              </a:rPr>
              <a:t>C1:</a:t>
            </a:r>
            <a:r>
              <a:rPr lang="en-US" sz="2800" smtClean="0"/>
              <a:t> Describe merchandising activities and identify income components for a merchandising company</a:t>
            </a:r>
          </a:p>
          <a:p>
            <a:pPr marL="609600" indent="-609600" eaLnBrk="1" hangingPunct="1">
              <a:lnSpc>
                <a:spcPct val="80000"/>
              </a:lnSpc>
              <a:buFont typeface="Wingdings" pitchFamily="2" charset="2"/>
              <a:buNone/>
            </a:pPr>
            <a:r>
              <a:rPr lang="en-US" sz="2800" smtClean="0">
                <a:solidFill>
                  <a:schemeClr val="accent1"/>
                </a:solidFill>
              </a:rPr>
              <a:t>C2:</a:t>
            </a:r>
            <a:r>
              <a:rPr lang="en-US" sz="2800" smtClean="0"/>
              <a:t> Identify and explain the inventory asset of a merchandising company</a:t>
            </a:r>
          </a:p>
          <a:p>
            <a:pPr marL="609600" indent="-609600" eaLnBrk="1" hangingPunct="1">
              <a:lnSpc>
                <a:spcPct val="80000"/>
              </a:lnSpc>
              <a:buFont typeface="Wingdings" pitchFamily="2" charset="2"/>
              <a:buNone/>
            </a:pPr>
            <a:r>
              <a:rPr lang="en-US" sz="2800" smtClean="0">
                <a:solidFill>
                  <a:schemeClr val="accent1"/>
                </a:solidFill>
              </a:rPr>
              <a:t>C3:</a:t>
            </a:r>
            <a:r>
              <a:rPr lang="en-US" sz="2800" smtClean="0"/>
              <a:t> Describe both perpetual and periodic inventory systems</a:t>
            </a:r>
          </a:p>
          <a:p>
            <a:pPr marL="609600" indent="-609600" eaLnBrk="1" hangingPunct="1">
              <a:lnSpc>
                <a:spcPct val="80000"/>
              </a:lnSpc>
              <a:buFont typeface="Wingdings" pitchFamily="2" charset="2"/>
              <a:buNone/>
            </a:pPr>
            <a:r>
              <a:rPr lang="en-US" sz="2800" smtClean="0">
                <a:solidFill>
                  <a:schemeClr val="accent1"/>
                </a:solidFill>
              </a:rPr>
              <a:t>C4:</a:t>
            </a:r>
            <a:r>
              <a:rPr lang="en-US" sz="2800" smtClean="0"/>
              <a:t> Analyze and interpret cost flows and operating activities of a merchandising company</a:t>
            </a:r>
          </a:p>
          <a:p>
            <a:pPr marL="609600" indent="-609600" eaLnBrk="1" hangingPunct="1">
              <a:lnSpc>
                <a:spcPct val="80000"/>
              </a:lnSpc>
            </a:pPr>
            <a:endParaRPr lang="en-US"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381000"/>
            <a:ext cx="7158038" cy="1412875"/>
          </a:xfrm>
        </p:spPr>
        <p:txBody>
          <a:bodyPr/>
          <a:lstStyle/>
          <a:p>
            <a:pPr algn="ctr" eaLnBrk="1" hangingPunct="1"/>
            <a:r>
              <a:rPr lang="en-US" sz="3600" smtClean="0"/>
              <a:t>Analytical</a:t>
            </a:r>
            <a:r>
              <a:rPr lang="en-US" smtClean="0"/>
              <a:t> </a:t>
            </a:r>
            <a:r>
              <a:rPr lang="en-US" sz="3600" smtClean="0"/>
              <a:t>Learning Objectives</a:t>
            </a:r>
            <a:br>
              <a:rPr lang="en-US" sz="3600" smtClean="0"/>
            </a:br>
            <a:endParaRPr lang="en-US" sz="3600" smtClean="0"/>
          </a:p>
        </p:txBody>
      </p:sp>
      <p:sp>
        <p:nvSpPr>
          <p:cNvPr id="6147" name="Rectangle 3"/>
          <p:cNvSpPr>
            <a:spLocks noGrp="1" noChangeArrowheads="1"/>
          </p:cNvSpPr>
          <p:nvPr>
            <p:ph type="body" idx="1"/>
          </p:nvPr>
        </p:nvSpPr>
        <p:spPr>
          <a:xfrm>
            <a:off x="838200" y="2286000"/>
            <a:ext cx="7661275" cy="4114800"/>
          </a:xfrm>
        </p:spPr>
        <p:txBody>
          <a:bodyPr/>
          <a:lstStyle/>
          <a:p>
            <a:pPr marL="609600" indent="-609600" eaLnBrk="1" hangingPunct="1">
              <a:buFont typeface="Wingdings" pitchFamily="2" charset="2"/>
              <a:buNone/>
            </a:pPr>
            <a:r>
              <a:rPr lang="en-US" smtClean="0">
                <a:solidFill>
                  <a:schemeClr val="accent1"/>
                </a:solidFill>
              </a:rPr>
              <a:t>A1:</a:t>
            </a:r>
            <a:r>
              <a:rPr lang="en-US" smtClean="0"/>
              <a:t> Compute the acid-test ratio and explain its use to assess liquidity</a:t>
            </a:r>
          </a:p>
          <a:p>
            <a:pPr marL="609600" indent="-609600" eaLnBrk="1" hangingPunct="1">
              <a:buFont typeface="Wingdings" pitchFamily="2" charset="2"/>
              <a:buNone/>
            </a:pPr>
            <a:r>
              <a:rPr lang="en-US" smtClean="0">
                <a:solidFill>
                  <a:schemeClr val="accent1"/>
                </a:solidFill>
              </a:rPr>
              <a:t>A2:</a:t>
            </a:r>
            <a:r>
              <a:rPr lang="en-US" smtClean="0"/>
              <a:t> Compute the gross margin ratio and explain its use to assess profitability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304800"/>
            <a:ext cx="7158038" cy="1412875"/>
          </a:xfrm>
        </p:spPr>
        <p:txBody>
          <a:bodyPr/>
          <a:lstStyle/>
          <a:p>
            <a:pPr algn="ctr" eaLnBrk="1" hangingPunct="1"/>
            <a:r>
              <a:rPr lang="en-US" sz="3600" smtClean="0"/>
              <a:t>Procedural Learning Objectives</a:t>
            </a:r>
            <a:br>
              <a:rPr lang="en-US" sz="3600" smtClean="0"/>
            </a:br>
            <a:endParaRPr lang="en-US" sz="3600" smtClean="0"/>
          </a:p>
        </p:txBody>
      </p:sp>
      <p:sp>
        <p:nvSpPr>
          <p:cNvPr id="7171" name="Rectangle 3"/>
          <p:cNvSpPr>
            <a:spLocks noGrp="1" noChangeArrowheads="1"/>
          </p:cNvSpPr>
          <p:nvPr>
            <p:ph type="body" idx="1"/>
          </p:nvPr>
        </p:nvSpPr>
        <p:spPr/>
        <p:txBody>
          <a:bodyPr/>
          <a:lstStyle/>
          <a:p>
            <a:pPr marL="609600" indent="-609600" eaLnBrk="1" hangingPunct="1">
              <a:lnSpc>
                <a:spcPct val="90000"/>
              </a:lnSpc>
              <a:buSzPct val="80000"/>
              <a:buFont typeface="Wingdings" pitchFamily="2" charset="2"/>
              <a:buNone/>
            </a:pPr>
            <a:r>
              <a:rPr lang="en-US" sz="2400" smtClean="0">
                <a:solidFill>
                  <a:schemeClr val="accent1"/>
                </a:solidFill>
              </a:rPr>
              <a:t>P1:</a:t>
            </a:r>
            <a:r>
              <a:rPr lang="en-US" sz="2400" smtClean="0"/>
              <a:t> Analyze and record transactions for merchandise purchases using a perpetual system</a:t>
            </a:r>
          </a:p>
          <a:p>
            <a:pPr marL="609600" indent="-609600" eaLnBrk="1" hangingPunct="1">
              <a:lnSpc>
                <a:spcPct val="90000"/>
              </a:lnSpc>
              <a:buSzPct val="80000"/>
              <a:buFont typeface="Wingdings" pitchFamily="2" charset="2"/>
              <a:buNone/>
            </a:pPr>
            <a:r>
              <a:rPr lang="en-US" sz="2400" smtClean="0">
                <a:solidFill>
                  <a:schemeClr val="accent1"/>
                </a:solidFill>
              </a:rPr>
              <a:t>P2:</a:t>
            </a:r>
            <a:r>
              <a:rPr lang="en-US" sz="2400" smtClean="0"/>
              <a:t> Analyze and record transactions for merchandise sales using a perpetual system</a:t>
            </a:r>
          </a:p>
          <a:p>
            <a:pPr marL="609600" indent="-609600" eaLnBrk="1" hangingPunct="1">
              <a:lnSpc>
                <a:spcPct val="90000"/>
              </a:lnSpc>
              <a:buSzPct val="80000"/>
              <a:buFont typeface="Wingdings" pitchFamily="2" charset="2"/>
              <a:buNone/>
            </a:pPr>
            <a:r>
              <a:rPr lang="en-US" sz="2400" smtClean="0">
                <a:solidFill>
                  <a:schemeClr val="accent1"/>
                </a:solidFill>
              </a:rPr>
              <a:t>P3:</a:t>
            </a:r>
            <a:r>
              <a:rPr lang="en-US" sz="2400" smtClean="0"/>
              <a:t> Prepare adjustments and close accounts for a merchandising company</a:t>
            </a:r>
          </a:p>
          <a:p>
            <a:pPr marL="609600" indent="-609600" eaLnBrk="1" hangingPunct="1">
              <a:lnSpc>
                <a:spcPct val="90000"/>
              </a:lnSpc>
              <a:buSzPct val="80000"/>
              <a:buFont typeface="Wingdings" pitchFamily="2" charset="2"/>
              <a:buNone/>
            </a:pPr>
            <a:r>
              <a:rPr lang="en-US" sz="2400" smtClean="0">
                <a:solidFill>
                  <a:schemeClr val="accent1"/>
                </a:solidFill>
              </a:rPr>
              <a:t>P4:</a:t>
            </a:r>
            <a:r>
              <a:rPr lang="en-US" sz="2400" smtClean="0"/>
              <a:t> Define and prepare multiple-step and single-step income statements</a:t>
            </a:r>
          </a:p>
          <a:p>
            <a:pPr marL="609600" indent="-609600" eaLnBrk="1" hangingPunct="1">
              <a:lnSpc>
                <a:spcPct val="90000"/>
              </a:lnSpc>
              <a:buSzPct val="80000"/>
              <a:buFont typeface="Wingdings" pitchFamily="2" charset="2"/>
              <a:buNone/>
            </a:pPr>
            <a:r>
              <a:rPr lang="en-US" sz="2400" smtClean="0">
                <a:solidFill>
                  <a:schemeClr val="accent1"/>
                </a:solidFill>
              </a:rPr>
              <a:t>P5:</a:t>
            </a:r>
            <a:r>
              <a:rPr lang="en-US" sz="2400" smtClean="0"/>
              <a:t> Appendix 5A: Record and compare merchandising transactions using both periodic and perpetual inventory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304800"/>
            <a:ext cx="7158038" cy="893763"/>
          </a:xfrm>
        </p:spPr>
        <p:txBody>
          <a:bodyPr/>
          <a:lstStyle/>
          <a:p>
            <a:pPr algn="ctr" eaLnBrk="1" hangingPunct="1"/>
            <a:r>
              <a:rPr lang="en-US" sz="3600" smtClean="0"/>
              <a:t>Merchandising Activities</a:t>
            </a:r>
          </a:p>
        </p:txBody>
      </p:sp>
      <p:sp>
        <p:nvSpPr>
          <p:cNvPr id="11267" name="Rectangle 3"/>
          <p:cNvSpPr>
            <a:spLocks noGrp="1" noChangeArrowheads="1"/>
          </p:cNvSpPr>
          <p:nvPr>
            <p:ph type="body" idx="4294967295"/>
          </p:nvPr>
        </p:nvSpPr>
        <p:spPr>
          <a:xfrm>
            <a:off x="1066800" y="1676400"/>
            <a:ext cx="6477000" cy="1066800"/>
          </a:xfrm>
          <a:solidFill>
            <a:schemeClr val="hlink"/>
          </a:solidFill>
          <a:ln w="12700">
            <a:solidFill>
              <a:schemeClr val="tx1"/>
            </a:solidFill>
          </a:ln>
          <a:effectLst>
            <a:outerShdw dist="35921" dir="2700000" algn="ctr" rotWithShape="0">
              <a:schemeClr val="bg2"/>
            </a:outerShdw>
          </a:effectLst>
        </p:spPr>
        <p:txBody>
          <a:bodyPr lIns="90488" tIns="44450" rIns="90488" bIns="44450"/>
          <a:lstStyle/>
          <a:p>
            <a:pPr eaLnBrk="1" hangingPunct="1">
              <a:lnSpc>
                <a:spcPct val="90000"/>
              </a:lnSpc>
              <a:spcBef>
                <a:spcPct val="10000"/>
              </a:spcBef>
              <a:buFont typeface="Wingdings" pitchFamily="2" charset="2"/>
              <a:buNone/>
              <a:defRPr/>
            </a:pPr>
            <a:r>
              <a:rPr lang="en-US" sz="3000" smtClean="0">
                <a:solidFill>
                  <a:schemeClr val="bg1"/>
                </a:solidFill>
                <a:effectLst>
                  <a:outerShdw blurRad="38100" dist="38100" dir="2700000" algn="tl">
                    <a:srgbClr val="000000"/>
                  </a:outerShdw>
                </a:effectLst>
              </a:rPr>
              <a:t>    Service organizations </a:t>
            </a:r>
            <a:r>
              <a:rPr lang="en-US" sz="3000" smtClean="0">
                <a:solidFill>
                  <a:srgbClr val="FFFF00"/>
                </a:solidFill>
                <a:effectLst>
                  <a:outerShdw blurRad="38100" dist="38100" dir="2700000" algn="tl">
                    <a:srgbClr val="000000"/>
                  </a:outerShdw>
                </a:effectLst>
              </a:rPr>
              <a:t>sell time</a:t>
            </a:r>
            <a:r>
              <a:rPr lang="en-US" sz="3000" smtClean="0">
                <a:solidFill>
                  <a:schemeClr val="bg1"/>
                </a:solidFill>
                <a:effectLst>
                  <a:outerShdw blurRad="38100" dist="38100" dir="2700000" algn="tl">
                    <a:srgbClr val="000000"/>
                  </a:outerShdw>
                </a:effectLst>
              </a:rPr>
              <a:t> to earn revenue.</a:t>
            </a:r>
            <a:r>
              <a:rPr lang="en-US" sz="2800" smtClean="0">
                <a:solidFill>
                  <a:schemeClr val="bg1"/>
                </a:solidFill>
                <a:effectLst>
                  <a:outerShdw blurRad="38100" dist="38100" dir="2700000" algn="tl">
                    <a:srgbClr val="000000"/>
                  </a:outerShdw>
                </a:effectLst>
              </a:rPr>
              <a:t/>
            </a:r>
            <a:br>
              <a:rPr lang="en-US" sz="2800" smtClean="0">
                <a:solidFill>
                  <a:schemeClr val="bg1"/>
                </a:solidFill>
                <a:effectLst>
                  <a:outerShdw blurRad="38100" dist="38100" dir="2700000" algn="tl">
                    <a:srgbClr val="000000"/>
                  </a:outerShdw>
                </a:effectLst>
              </a:rPr>
            </a:br>
            <a:endParaRPr lang="en-US" sz="2800" smtClean="0">
              <a:solidFill>
                <a:schemeClr val="bg1"/>
              </a:solidFill>
              <a:effectLst>
                <a:outerShdw blurRad="38100" dist="38100" dir="2700000" algn="tl">
                  <a:srgbClr val="000000"/>
                </a:outerShdw>
              </a:effectLst>
            </a:endParaRPr>
          </a:p>
          <a:p>
            <a:pPr lvl="1" algn="ctr" eaLnBrk="1" hangingPunct="1">
              <a:lnSpc>
                <a:spcPct val="90000"/>
              </a:lnSpc>
              <a:spcBef>
                <a:spcPct val="10000"/>
              </a:spcBef>
              <a:buFont typeface="Wingdings" pitchFamily="2" charset="2"/>
              <a:buNone/>
              <a:defRPr/>
            </a:pPr>
            <a:r>
              <a:rPr lang="en-US" sz="2000" smtClean="0">
                <a:effectLst>
                  <a:outerShdw blurRad="38100" dist="38100" dir="2700000" algn="tl">
                    <a:srgbClr val="000000"/>
                  </a:outerShdw>
                </a:effectLst>
                <a:latin typeface="Antique Olive" pitchFamily="34" charset="0"/>
              </a:rPr>
              <a:t>Examples:  Accounting firms, law firms and plumbing services</a:t>
            </a:r>
          </a:p>
          <a:p>
            <a:pPr lvl="1" algn="ctr" eaLnBrk="1" hangingPunct="1">
              <a:lnSpc>
                <a:spcPct val="90000"/>
              </a:lnSpc>
              <a:spcBef>
                <a:spcPct val="10000"/>
              </a:spcBef>
              <a:buFont typeface="Wingdings" pitchFamily="2" charset="2"/>
              <a:buNone/>
              <a:defRPr/>
            </a:pPr>
            <a:endParaRPr lang="en-US" sz="2000" smtClean="0">
              <a:effectLst>
                <a:outerShdw blurRad="38100" dist="38100" dir="2700000" algn="tl">
                  <a:srgbClr val="000000"/>
                </a:outerShdw>
              </a:effectLst>
              <a:latin typeface="Bookman" pitchFamily="18" charset="0"/>
            </a:endParaRPr>
          </a:p>
        </p:txBody>
      </p:sp>
      <p:sp>
        <p:nvSpPr>
          <p:cNvPr id="11268" name="Rectangle 4"/>
          <p:cNvSpPr>
            <a:spLocks noChangeArrowheads="1"/>
          </p:cNvSpPr>
          <p:nvPr/>
        </p:nvSpPr>
        <p:spPr bwMode="auto">
          <a:xfrm>
            <a:off x="533400" y="4114800"/>
            <a:ext cx="1600200" cy="914400"/>
          </a:xfrm>
          <a:prstGeom prst="rect">
            <a:avLst/>
          </a:prstGeom>
          <a:solidFill>
            <a:srgbClr val="FF9900"/>
          </a:solidFill>
          <a:ln w="9525">
            <a:solidFill>
              <a:schemeClr val="tx1"/>
            </a:solidFill>
            <a:miter lim="800000"/>
            <a:headEnd/>
            <a:tailEnd/>
          </a:ln>
          <a:effectLst>
            <a:outerShdw dist="35921" dir="2700000" algn="ctr" rotWithShape="0">
              <a:schemeClr val="hlink"/>
            </a:outerShdw>
          </a:effectLst>
        </p:spPr>
        <p:txBody>
          <a:bodyPr wrap="none" anchor="ctr"/>
          <a:lstStyle/>
          <a:p>
            <a:pPr algn="ctr">
              <a:defRPr/>
            </a:pPr>
            <a:r>
              <a:rPr lang="en-US" sz="2400" b="1">
                <a:solidFill>
                  <a:srgbClr val="663300"/>
                </a:solidFill>
              </a:rPr>
              <a:t>Revenues</a:t>
            </a:r>
          </a:p>
        </p:txBody>
      </p:sp>
      <p:grpSp>
        <p:nvGrpSpPr>
          <p:cNvPr id="2" name="Group 5"/>
          <p:cNvGrpSpPr>
            <a:grpSpLocks/>
          </p:cNvGrpSpPr>
          <p:nvPr/>
        </p:nvGrpSpPr>
        <p:grpSpPr bwMode="auto">
          <a:xfrm>
            <a:off x="2209800" y="4114800"/>
            <a:ext cx="3352800" cy="914400"/>
            <a:chOff x="1344" y="2160"/>
            <a:chExt cx="2112" cy="576"/>
          </a:xfrm>
        </p:grpSpPr>
        <p:cxnSp>
          <p:nvCxnSpPr>
            <p:cNvPr id="11270" name="AutoShape 6"/>
            <p:cNvCxnSpPr>
              <a:cxnSpLocks noChangeShapeType="1"/>
              <a:stCxn id="11268" idx="3"/>
              <a:endCxn id="11271" idx="1"/>
            </p:cNvCxnSpPr>
            <p:nvPr/>
          </p:nvCxnSpPr>
          <p:spPr bwMode="auto">
            <a:xfrm>
              <a:off x="1344" y="2448"/>
              <a:ext cx="1104" cy="0"/>
            </a:xfrm>
            <a:prstGeom prst="straightConnector1">
              <a:avLst/>
            </a:prstGeom>
            <a:noFill/>
            <a:ln w="28575">
              <a:solidFill>
                <a:srgbClr val="FF0000"/>
              </a:solidFill>
              <a:round/>
              <a:headEnd/>
              <a:tailEnd type="triangle" w="med" len="med"/>
            </a:ln>
            <a:effectLst>
              <a:outerShdw dist="28398" dir="1593903" algn="ctr" rotWithShape="0">
                <a:schemeClr val="hlink"/>
              </a:outerShdw>
            </a:effectLst>
          </p:spPr>
        </p:cxnSp>
        <p:sp>
          <p:nvSpPr>
            <p:cNvPr id="11271" name="Rectangle 7"/>
            <p:cNvSpPr>
              <a:spLocks noChangeArrowheads="1"/>
            </p:cNvSpPr>
            <p:nvPr/>
          </p:nvSpPr>
          <p:spPr bwMode="auto">
            <a:xfrm>
              <a:off x="2448" y="2160"/>
              <a:ext cx="1008" cy="576"/>
            </a:xfrm>
            <a:prstGeom prst="rect">
              <a:avLst/>
            </a:prstGeom>
            <a:solidFill>
              <a:srgbClr val="FF9900"/>
            </a:solidFill>
            <a:ln w="9525">
              <a:solidFill>
                <a:schemeClr val="tx1"/>
              </a:solidFill>
              <a:miter lim="800000"/>
              <a:headEnd/>
              <a:tailEnd/>
            </a:ln>
            <a:effectLst>
              <a:outerShdw dist="35921" dir="2700000" algn="ctr" rotWithShape="0">
                <a:schemeClr val="hlink"/>
              </a:outerShdw>
            </a:effectLst>
          </p:spPr>
          <p:txBody>
            <a:bodyPr wrap="none" anchor="ctr"/>
            <a:lstStyle/>
            <a:p>
              <a:pPr algn="ctr">
                <a:defRPr/>
              </a:pPr>
              <a:r>
                <a:rPr lang="en-US" sz="2400" b="1">
                  <a:solidFill>
                    <a:srgbClr val="663300"/>
                  </a:solidFill>
                </a:rPr>
                <a:t>Expenses</a:t>
              </a:r>
            </a:p>
          </p:txBody>
        </p:sp>
        <p:sp>
          <p:nvSpPr>
            <p:cNvPr id="8206" name="Text Box 8"/>
            <p:cNvSpPr txBox="1">
              <a:spLocks noChangeArrowheads="1"/>
            </p:cNvSpPr>
            <p:nvPr/>
          </p:nvSpPr>
          <p:spPr bwMode="auto">
            <a:xfrm>
              <a:off x="1573" y="2175"/>
              <a:ext cx="624" cy="288"/>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rPr>
                <a:t>Minus</a:t>
              </a:r>
            </a:p>
          </p:txBody>
        </p:sp>
      </p:grpSp>
      <p:grpSp>
        <p:nvGrpSpPr>
          <p:cNvPr id="3" name="Group 9"/>
          <p:cNvGrpSpPr>
            <a:grpSpLocks/>
          </p:cNvGrpSpPr>
          <p:nvPr/>
        </p:nvGrpSpPr>
        <p:grpSpPr bwMode="auto">
          <a:xfrm>
            <a:off x="5486400" y="4114800"/>
            <a:ext cx="2971800" cy="914400"/>
            <a:chOff x="3456" y="2160"/>
            <a:chExt cx="1872" cy="576"/>
          </a:xfrm>
        </p:grpSpPr>
        <p:cxnSp>
          <p:nvCxnSpPr>
            <p:cNvPr id="11274" name="AutoShape 10"/>
            <p:cNvCxnSpPr>
              <a:cxnSpLocks noChangeShapeType="1"/>
              <a:stCxn id="11271" idx="3"/>
              <a:endCxn id="11275" idx="1"/>
            </p:cNvCxnSpPr>
            <p:nvPr/>
          </p:nvCxnSpPr>
          <p:spPr bwMode="auto">
            <a:xfrm>
              <a:off x="3456" y="2448"/>
              <a:ext cx="864" cy="0"/>
            </a:xfrm>
            <a:prstGeom prst="straightConnector1">
              <a:avLst/>
            </a:prstGeom>
            <a:noFill/>
            <a:ln w="28575">
              <a:solidFill>
                <a:srgbClr val="FF0000"/>
              </a:solidFill>
              <a:round/>
              <a:headEnd/>
              <a:tailEnd type="triangle" w="med" len="med"/>
            </a:ln>
            <a:effectLst>
              <a:outerShdw dist="28398" dir="1593903" algn="ctr" rotWithShape="0">
                <a:schemeClr val="hlink"/>
              </a:outerShdw>
            </a:effectLst>
          </p:spPr>
        </p:cxnSp>
        <p:sp>
          <p:nvSpPr>
            <p:cNvPr id="11275" name="Rectangle 11"/>
            <p:cNvSpPr>
              <a:spLocks noChangeArrowheads="1"/>
            </p:cNvSpPr>
            <p:nvPr/>
          </p:nvSpPr>
          <p:spPr bwMode="auto">
            <a:xfrm>
              <a:off x="4320" y="2160"/>
              <a:ext cx="1008" cy="576"/>
            </a:xfrm>
            <a:prstGeom prst="rect">
              <a:avLst/>
            </a:prstGeom>
            <a:solidFill>
              <a:srgbClr val="FF9900"/>
            </a:solidFill>
            <a:ln w="9525">
              <a:solidFill>
                <a:schemeClr val="tx1"/>
              </a:solidFill>
              <a:miter lim="800000"/>
              <a:headEnd/>
              <a:tailEnd/>
            </a:ln>
            <a:effectLst>
              <a:outerShdw dist="35921" dir="2700000" algn="ctr" rotWithShape="0">
                <a:schemeClr val="hlink"/>
              </a:outerShdw>
            </a:effectLst>
          </p:spPr>
          <p:txBody>
            <a:bodyPr wrap="none" anchor="ctr"/>
            <a:lstStyle/>
            <a:p>
              <a:pPr algn="ctr">
                <a:defRPr/>
              </a:pPr>
              <a:r>
                <a:rPr lang="en-US" sz="2400" b="1">
                  <a:solidFill>
                    <a:srgbClr val="663300"/>
                  </a:solidFill>
                </a:rPr>
                <a:t>Net</a:t>
              </a:r>
              <a:br>
                <a:rPr lang="en-US" sz="2400" b="1">
                  <a:solidFill>
                    <a:srgbClr val="663300"/>
                  </a:solidFill>
                </a:rPr>
              </a:br>
              <a:r>
                <a:rPr lang="en-US" sz="2400" b="1">
                  <a:solidFill>
                    <a:srgbClr val="663300"/>
                  </a:solidFill>
                </a:rPr>
                <a:t>income</a:t>
              </a:r>
            </a:p>
          </p:txBody>
        </p:sp>
        <p:sp>
          <p:nvSpPr>
            <p:cNvPr id="8203" name="Text Box 12"/>
            <p:cNvSpPr txBox="1">
              <a:spLocks noChangeArrowheads="1"/>
            </p:cNvSpPr>
            <p:nvPr/>
          </p:nvSpPr>
          <p:spPr bwMode="auto">
            <a:xfrm>
              <a:off x="3530" y="2160"/>
              <a:ext cx="720" cy="288"/>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rPr>
                <a:t>Equals</a:t>
              </a:r>
            </a:p>
          </p:txBody>
        </p:sp>
      </p:grpSp>
      <p:pic>
        <p:nvPicPr>
          <p:cNvPr id="8199" name="Picture 13" descr="j0301238"/>
          <p:cNvPicPr>
            <a:picLocks noChangeAspect="1" noChangeArrowheads="1"/>
          </p:cNvPicPr>
          <p:nvPr/>
        </p:nvPicPr>
        <p:blipFill>
          <a:blip r:embed="rId3"/>
          <a:srcRect/>
          <a:stretch>
            <a:fillRect/>
          </a:stretch>
        </p:blipFill>
        <p:spPr bwMode="auto">
          <a:xfrm>
            <a:off x="3962400" y="5181600"/>
            <a:ext cx="1371600" cy="1503363"/>
          </a:xfrm>
          <a:prstGeom prst="rect">
            <a:avLst/>
          </a:prstGeom>
          <a:noFill/>
          <a:ln w="9525">
            <a:noFill/>
            <a:miter lim="800000"/>
            <a:headEnd/>
            <a:tailEnd/>
          </a:ln>
        </p:spPr>
      </p:pic>
      <p:sp>
        <p:nvSpPr>
          <p:cNvPr id="8200" name="AutoShape 15"/>
          <p:cNvSpPr>
            <a:spLocks noChangeArrowheads="1"/>
          </p:cNvSpPr>
          <p:nvPr/>
        </p:nvSpPr>
        <p:spPr bwMode="auto">
          <a:xfrm>
            <a:off x="76200" y="381000"/>
            <a:ext cx="685800" cy="457200"/>
          </a:xfrm>
          <a:prstGeom prst="rightArrow">
            <a:avLst>
              <a:gd name="adj1" fmla="val 50000"/>
              <a:gd name="adj2" fmla="val 37500"/>
            </a:avLst>
          </a:prstGeom>
          <a:solidFill>
            <a:srgbClr val="66FF66"/>
          </a:solidFill>
          <a:ln w="9525">
            <a:solidFill>
              <a:schemeClr val="tx1"/>
            </a:solidFill>
            <a:miter lim="800000"/>
            <a:headEnd/>
            <a:tailEnd/>
          </a:ln>
        </p:spPr>
        <p:txBody>
          <a:bodyPr wrap="none" anchor="ctr"/>
          <a:lstStyle/>
          <a:p>
            <a:pPr algn="ctr"/>
            <a:r>
              <a:rPr lang="en-US" sz="1400">
                <a:latin typeface="Times New Roman" pitchFamily="18" charset="0"/>
              </a:rPr>
              <a:t>C 1</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a:off x="2362200" y="2971800"/>
            <a:ext cx="604838" cy="0"/>
          </a:xfrm>
          <a:prstGeom prst="line">
            <a:avLst/>
          </a:prstGeom>
          <a:noFill/>
          <a:ln w="38100">
            <a:solidFill>
              <a:srgbClr val="FF0000"/>
            </a:solidFill>
            <a:round/>
            <a:headEnd/>
            <a:tailEnd type="triangle" w="med" len="med"/>
          </a:ln>
        </p:spPr>
        <p:txBody>
          <a:bodyPr/>
          <a:lstStyle/>
          <a:p>
            <a:endParaRPr lang="en-US"/>
          </a:p>
        </p:txBody>
      </p:sp>
      <p:sp>
        <p:nvSpPr>
          <p:cNvPr id="9219" name="Line 3"/>
          <p:cNvSpPr>
            <a:spLocks noChangeShapeType="1"/>
          </p:cNvSpPr>
          <p:nvPr/>
        </p:nvSpPr>
        <p:spPr bwMode="auto">
          <a:xfrm>
            <a:off x="4648200" y="2971800"/>
            <a:ext cx="381000" cy="0"/>
          </a:xfrm>
          <a:prstGeom prst="line">
            <a:avLst/>
          </a:prstGeom>
          <a:noFill/>
          <a:ln w="38100">
            <a:solidFill>
              <a:srgbClr val="FF0000"/>
            </a:solidFill>
            <a:round/>
            <a:headEnd/>
            <a:tailEnd type="triangle" w="med" len="med"/>
          </a:ln>
        </p:spPr>
        <p:txBody>
          <a:bodyPr/>
          <a:lstStyle/>
          <a:p>
            <a:endParaRPr lang="en-US"/>
          </a:p>
        </p:txBody>
      </p:sp>
      <p:sp>
        <p:nvSpPr>
          <p:cNvPr id="9220" name="Line 4"/>
          <p:cNvSpPr>
            <a:spLocks noChangeShapeType="1"/>
          </p:cNvSpPr>
          <p:nvPr/>
        </p:nvSpPr>
        <p:spPr bwMode="auto">
          <a:xfrm>
            <a:off x="6324600" y="2971800"/>
            <a:ext cx="609600" cy="0"/>
          </a:xfrm>
          <a:prstGeom prst="line">
            <a:avLst/>
          </a:prstGeom>
          <a:noFill/>
          <a:ln w="38100">
            <a:solidFill>
              <a:srgbClr val="FF0000"/>
            </a:solidFill>
            <a:round/>
            <a:headEnd/>
            <a:tailEnd type="triangle" w="med" len="med"/>
          </a:ln>
        </p:spPr>
        <p:txBody>
          <a:bodyPr/>
          <a:lstStyle/>
          <a:p>
            <a:endParaRPr lang="en-US"/>
          </a:p>
        </p:txBody>
      </p:sp>
      <p:sp>
        <p:nvSpPr>
          <p:cNvPr id="13317" name="Rectangle 5"/>
          <p:cNvSpPr>
            <a:spLocks noChangeArrowheads="1"/>
          </p:cNvSpPr>
          <p:nvPr/>
        </p:nvSpPr>
        <p:spPr bwMode="auto">
          <a:xfrm>
            <a:off x="2667000" y="2228850"/>
            <a:ext cx="3937000" cy="1397000"/>
          </a:xfrm>
          <a:prstGeom prst="rect">
            <a:avLst/>
          </a:prstGeom>
          <a:noFill/>
          <a:ln w="50800">
            <a:solidFill>
              <a:schemeClr val="accent1"/>
            </a:solidFill>
            <a:miter lim="800000"/>
            <a:headEnd/>
            <a:tailEnd/>
          </a:ln>
          <a:effectLst>
            <a:outerShdw dist="35921" dir="2700000" algn="ctr" rotWithShape="0">
              <a:schemeClr val="tx2"/>
            </a:outerShdw>
          </a:effectLst>
        </p:spPr>
        <p:txBody>
          <a:bodyPr wrap="none" anchor="ctr"/>
          <a:lstStyle/>
          <a:p>
            <a:pPr algn="ctr">
              <a:defRPr/>
            </a:pPr>
            <a:endParaRPr lang="en-US" sz="2400">
              <a:solidFill>
                <a:schemeClr val="accent1"/>
              </a:solidFill>
              <a:latin typeface="Times New Roman" pitchFamily="18" charset="0"/>
            </a:endParaRPr>
          </a:p>
        </p:txBody>
      </p:sp>
      <p:sp>
        <p:nvSpPr>
          <p:cNvPr id="9222" name="Rectangle 6"/>
          <p:cNvSpPr>
            <a:spLocks noChangeArrowheads="1"/>
          </p:cNvSpPr>
          <p:nvPr/>
        </p:nvSpPr>
        <p:spPr bwMode="auto">
          <a:xfrm>
            <a:off x="558800" y="2540000"/>
            <a:ext cx="1854200" cy="787400"/>
          </a:xfrm>
          <a:prstGeom prst="rect">
            <a:avLst/>
          </a:prstGeom>
          <a:solidFill>
            <a:srgbClr val="B3B900"/>
          </a:solidFill>
          <a:ln w="50800">
            <a:solidFill>
              <a:schemeClr val="tx1"/>
            </a:solidFill>
            <a:miter lim="800000"/>
            <a:headEnd/>
            <a:tailEnd/>
          </a:ln>
        </p:spPr>
        <p:txBody>
          <a:bodyPr wrap="none" lIns="90488" tIns="44450" rIns="90488" bIns="44450" anchor="ctr"/>
          <a:lstStyle/>
          <a:p>
            <a:pPr algn="ctr"/>
            <a:r>
              <a:rPr lang="en-US" sz="2000" b="1"/>
              <a:t>Manufacturer</a:t>
            </a:r>
          </a:p>
        </p:txBody>
      </p:sp>
      <p:sp>
        <p:nvSpPr>
          <p:cNvPr id="9223" name="Rectangle 7"/>
          <p:cNvSpPr>
            <a:spLocks noChangeArrowheads="1"/>
          </p:cNvSpPr>
          <p:nvPr/>
        </p:nvSpPr>
        <p:spPr bwMode="auto">
          <a:xfrm>
            <a:off x="3003550" y="2540000"/>
            <a:ext cx="1625600" cy="787400"/>
          </a:xfrm>
          <a:prstGeom prst="rect">
            <a:avLst/>
          </a:prstGeom>
          <a:solidFill>
            <a:srgbClr val="B3B900"/>
          </a:solidFill>
          <a:ln w="50800">
            <a:solidFill>
              <a:schemeClr val="tx1"/>
            </a:solidFill>
            <a:miter lim="800000"/>
            <a:headEnd/>
            <a:tailEnd/>
          </a:ln>
        </p:spPr>
        <p:txBody>
          <a:bodyPr wrap="none" lIns="90488" tIns="44450" rIns="90488" bIns="44450" anchor="ctr"/>
          <a:lstStyle/>
          <a:p>
            <a:pPr algn="ctr"/>
            <a:r>
              <a:rPr lang="en-US" sz="2000" b="1"/>
              <a:t>Wholesaler</a:t>
            </a:r>
          </a:p>
        </p:txBody>
      </p:sp>
      <p:sp>
        <p:nvSpPr>
          <p:cNvPr id="9224" name="Rectangle 8"/>
          <p:cNvSpPr>
            <a:spLocks noChangeArrowheads="1"/>
          </p:cNvSpPr>
          <p:nvPr/>
        </p:nvSpPr>
        <p:spPr bwMode="auto">
          <a:xfrm>
            <a:off x="5072063" y="2540000"/>
            <a:ext cx="1244600" cy="787400"/>
          </a:xfrm>
          <a:prstGeom prst="rect">
            <a:avLst/>
          </a:prstGeom>
          <a:solidFill>
            <a:srgbClr val="B3B900"/>
          </a:solidFill>
          <a:ln w="50800">
            <a:solidFill>
              <a:schemeClr val="tx1"/>
            </a:solidFill>
            <a:miter lim="800000"/>
            <a:headEnd/>
            <a:tailEnd/>
          </a:ln>
        </p:spPr>
        <p:txBody>
          <a:bodyPr wrap="none" lIns="90488" tIns="44450" rIns="90488" bIns="44450" anchor="ctr"/>
          <a:lstStyle/>
          <a:p>
            <a:pPr algn="ctr"/>
            <a:r>
              <a:rPr lang="en-US" sz="2000" b="1"/>
              <a:t>Retailer</a:t>
            </a:r>
          </a:p>
        </p:txBody>
      </p:sp>
      <p:sp>
        <p:nvSpPr>
          <p:cNvPr id="9225" name="Rectangle 9"/>
          <p:cNvSpPr>
            <a:spLocks noChangeArrowheads="1"/>
          </p:cNvSpPr>
          <p:nvPr/>
        </p:nvSpPr>
        <p:spPr bwMode="auto">
          <a:xfrm>
            <a:off x="6959600" y="2540000"/>
            <a:ext cx="1625600" cy="787400"/>
          </a:xfrm>
          <a:prstGeom prst="rect">
            <a:avLst/>
          </a:prstGeom>
          <a:solidFill>
            <a:srgbClr val="B3B900"/>
          </a:solidFill>
          <a:ln w="50800">
            <a:solidFill>
              <a:schemeClr val="tx1"/>
            </a:solidFill>
            <a:miter lim="800000"/>
            <a:headEnd/>
            <a:tailEnd/>
          </a:ln>
        </p:spPr>
        <p:txBody>
          <a:bodyPr wrap="none" lIns="90488" tIns="44450" rIns="90488" bIns="44450" anchor="ctr"/>
          <a:lstStyle/>
          <a:p>
            <a:pPr algn="ctr"/>
            <a:r>
              <a:rPr lang="en-US" sz="2000" b="1"/>
              <a:t>Customer</a:t>
            </a:r>
          </a:p>
        </p:txBody>
      </p:sp>
      <p:sp>
        <p:nvSpPr>
          <p:cNvPr id="13322" name="Rectangle 10"/>
          <p:cNvSpPr>
            <a:spLocks noChangeArrowheads="1"/>
          </p:cNvSpPr>
          <p:nvPr/>
        </p:nvSpPr>
        <p:spPr bwMode="auto">
          <a:xfrm>
            <a:off x="2447925" y="1600200"/>
            <a:ext cx="4386263" cy="485775"/>
          </a:xfrm>
          <a:prstGeom prst="rect">
            <a:avLst/>
          </a:prstGeom>
          <a:noFill/>
          <a:ln w="12700">
            <a:noFill/>
            <a:miter lim="800000"/>
            <a:headEnd/>
            <a:tailEnd/>
          </a:ln>
          <a:effectLst/>
        </p:spPr>
        <p:txBody>
          <a:bodyPr wrap="none" lIns="90488" tIns="44450" rIns="90488" bIns="44450">
            <a:spAutoFit/>
          </a:bodyPr>
          <a:lstStyle/>
          <a:p>
            <a:pPr>
              <a:defRPr/>
            </a:pPr>
            <a:r>
              <a:rPr lang="en-US" sz="2600" b="1">
                <a:effectLst>
                  <a:outerShdw blurRad="38100" dist="38100" dir="2700000" algn="tl">
                    <a:srgbClr val="C0C0C0"/>
                  </a:outerShdw>
                </a:effectLst>
              </a:rPr>
              <a:t>Merchandising Companies</a:t>
            </a:r>
          </a:p>
        </p:txBody>
      </p:sp>
      <p:sp>
        <p:nvSpPr>
          <p:cNvPr id="9227" name="Rectangle 11"/>
          <p:cNvSpPr>
            <a:spLocks noGrp="1" noChangeArrowheads="1"/>
          </p:cNvSpPr>
          <p:nvPr>
            <p:ph type="title"/>
          </p:nvPr>
        </p:nvSpPr>
        <p:spPr>
          <a:xfrm>
            <a:off x="931863" y="96838"/>
            <a:ext cx="7158037" cy="969962"/>
          </a:xfrm>
        </p:spPr>
        <p:txBody>
          <a:bodyPr/>
          <a:lstStyle/>
          <a:p>
            <a:pPr algn="ctr" eaLnBrk="1" hangingPunct="1"/>
            <a:r>
              <a:rPr lang="en-US" sz="3600" smtClean="0"/>
              <a:t>Merchandising Activities</a:t>
            </a:r>
          </a:p>
        </p:txBody>
      </p:sp>
      <p:pic>
        <p:nvPicPr>
          <p:cNvPr id="9228" name="Picture 12" descr="j0082705[1]"/>
          <p:cNvPicPr>
            <a:picLocks noChangeAspect="1" noChangeArrowheads="1"/>
          </p:cNvPicPr>
          <p:nvPr/>
        </p:nvPicPr>
        <p:blipFill>
          <a:blip r:embed="rId3"/>
          <a:srcRect/>
          <a:stretch>
            <a:fillRect/>
          </a:stretch>
        </p:blipFill>
        <p:spPr bwMode="auto">
          <a:xfrm>
            <a:off x="3429000" y="4038600"/>
            <a:ext cx="2514600" cy="2489200"/>
          </a:xfrm>
          <a:prstGeom prst="rect">
            <a:avLst/>
          </a:prstGeom>
          <a:noFill/>
          <a:ln w="9525">
            <a:noFill/>
            <a:miter lim="800000"/>
            <a:headEnd/>
            <a:tailEnd/>
          </a:ln>
        </p:spPr>
      </p:pic>
      <p:sp>
        <p:nvSpPr>
          <p:cNvPr id="9229" name="AutoShape 13"/>
          <p:cNvSpPr>
            <a:spLocks noChangeArrowheads="1"/>
          </p:cNvSpPr>
          <p:nvPr/>
        </p:nvSpPr>
        <p:spPr bwMode="auto">
          <a:xfrm>
            <a:off x="76200" y="381000"/>
            <a:ext cx="685800" cy="457200"/>
          </a:xfrm>
          <a:prstGeom prst="rightArrow">
            <a:avLst>
              <a:gd name="adj1" fmla="val 50000"/>
              <a:gd name="adj2" fmla="val 37500"/>
            </a:avLst>
          </a:prstGeom>
          <a:solidFill>
            <a:srgbClr val="66FF66"/>
          </a:solidFill>
          <a:ln w="9525">
            <a:solidFill>
              <a:schemeClr val="tx1"/>
            </a:solidFill>
            <a:miter lim="800000"/>
            <a:headEnd/>
            <a:tailEnd/>
          </a:ln>
        </p:spPr>
        <p:txBody>
          <a:bodyPr wrap="none" anchor="ctr"/>
          <a:lstStyle/>
          <a:p>
            <a:pPr algn="ctr"/>
            <a:r>
              <a:rPr lang="en-US" sz="1400">
                <a:latin typeface="Times New Roman" pitchFamily="18" charset="0"/>
              </a:rPr>
              <a:t>C 1</a:t>
            </a:r>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990600" y="990600"/>
            <a:ext cx="7467600" cy="304800"/>
          </a:xfrm>
        </p:spPr>
        <p:txBody>
          <a:bodyPr/>
          <a:lstStyle/>
          <a:p>
            <a:pPr algn="ctr" eaLnBrk="1" hangingPunct="1"/>
            <a:r>
              <a:rPr lang="en-US" sz="3600" smtClean="0"/>
              <a:t>Reporting Income of a Merchandiser</a:t>
            </a:r>
          </a:p>
        </p:txBody>
      </p:sp>
      <p:sp>
        <p:nvSpPr>
          <p:cNvPr id="15363" name="Rectangle 3"/>
          <p:cNvSpPr>
            <a:spLocks noGrp="1" noChangeArrowheads="1"/>
          </p:cNvSpPr>
          <p:nvPr>
            <p:ph type="body" idx="4294967295"/>
          </p:nvPr>
        </p:nvSpPr>
        <p:spPr>
          <a:xfrm>
            <a:off x="381000" y="1600200"/>
            <a:ext cx="8763000" cy="1828800"/>
          </a:xfrm>
        </p:spPr>
        <p:txBody>
          <a:bodyPr lIns="90488" tIns="44450" rIns="90488" bIns="44450"/>
          <a:lstStyle/>
          <a:p>
            <a:pPr algn="ctr" eaLnBrk="1" hangingPunct="1">
              <a:spcBef>
                <a:spcPct val="5000"/>
              </a:spcBef>
              <a:buFont typeface="Wingdings" pitchFamily="2" charset="2"/>
              <a:buNone/>
              <a:defRPr/>
            </a:pPr>
            <a:r>
              <a:rPr lang="en-US" sz="2000" smtClean="0"/>
              <a:t>     Merchandising companies sell </a:t>
            </a:r>
            <a:r>
              <a:rPr lang="en-US" sz="2000" smtClean="0">
                <a:solidFill>
                  <a:srgbClr val="0033CC"/>
                </a:solidFill>
                <a:effectLst>
                  <a:outerShdw blurRad="38100" dist="38100" dir="2700000" algn="tl">
                    <a:srgbClr val="C0C0C0"/>
                  </a:outerShdw>
                </a:effectLst>
              </a:rPr>
              <a:t>products</a:t>
            </a:r>
            <a:r>
              <a:rPr lang="en-US" sz="2000" smtClean="0"/>
              <a:t> to earn revenue.</a:t>
            </a:r>
          </a:p>
          <a:p>
            <a:pPr lvl="1" algn="ctr" eaLnBrk="1" hangingPunct="1">
              <a:spcBef>
                <a:spcPct val="5000"/>
              </a:spcBef>
              <a:buFont typeface="Wingdings" pitchFamily="2" charset="2"/>
              <a:buNone/>
              <a:defRPr/>
            </a:pPr>
            <a:r>
              <a:rPr lang="en-US" sz="2000" smtClean="0"/>
              <a:t>Examples: sporting goods, clothing, and auto parts stores</a:t>
            </a:r>
          </a:p>
        </p:txBody>
      </p:sp>
      <p:sp>
        <p:nvSpPr>
          <p:cNvPr id="1029" name="Rectangle 4"/>
          <p:cNvSpPr>
            <a:spLocks noChangeArrowheads="1"/>
          </p:cNvSpPr>
          <p:nvPr/>
        </p:nvSpPr>
        <p:spPr bwMode="auto">
          <a:xfrm>
            <a:off x="2209800" y="2819400"/>
            <a:ext cx="1066800" cy="865188"/>
          </a:xfrm>
          <a:prstGeom prst="rect">
            <a:avLst/>
          </a:prstGeom>
          <a:solidFill>
            <a:schemeClr val="accent1"/>
          </a:solidFill>
          <a:ln w="9525">
            <a:solidFill>
              <a:schemeClr val="tx1"/>
            </a:solidFill>
            <a:miter lim="800000"/>
            <a:headEnd/>
            <a:tailEnd/>
          </a:ln>
        </p:spPr>
        <p:txBody>
          <a:bodyPr wrap="none" anchor="ctr"/>
          <a:lstStyle/>
          <a:p>
            <a:pPr algn="ctr"/>
            <a:r>
              <a:rPr lang="en-US" sz="1600" b="1">
                <a:latin typeface="Times New Roman" pitchFamily="18" charset="0"/>
              </a:rPr>
              <a:t>Cost of</a:t>
            </a:r>
            <a:br>
              <a:rPr lang="en-US" sz="1600" b="1">
                <a:latin typeface="Times New Roman" pitchFamily="18" charset="0"/>
              </a:rPr>
            </a:br>
            <a:r>
              <a:rPr lang="en-US" sz="1600" b="1">
                <a:latin typeface="Times New Roman" pitchFamily="18" charset="0"/>
              </a:rPr>
              <a:t>Goods Sold</a:t>
            </a:r>
          </a:p>
        </p:txBody>
      </p:sp>
      <p:sp>
        <p:nvSpPr>
          <p:cNvPr id="1030" name="Rectangle 5"/>
          <p:cNvSpPr>
            <a:spLocks noChangeArrowheads="1"/>
          </p:cNvSpPr>
          <p:nvPr/>
        </p:nvSpPr>
        <p:spPr bwMode="auto">
          <a:xfrm>
            <a:off x="4038600" y="2971800"/>
            <a:ext cx="990600" cy="609600"/>
          </a:xfrm>
          <a:prstGeom prst="rect">
            <a:avLst/>
          </a:prstGeom>
          <a:solidFill>
            <a:schemeClr val="accent1"/>
          </a:solidFill>
          <a:ln w="9525">
            <a:solidFill>
              <a:schemeClr val="tx1"/>
            </a:solidFill>
            <a:miter lim="800000"/>
            <a:headEnd/>
            <a:tailEnd/>
          </a:ln>
        </p:spPr>
        <p:txBody>
          <a:bodyPr wrap="none" anchor="ctr"/>
          <a:lstStyle/>
          <a:p>
            <a:pPr algn="ctr"/>
            <a:r>
              <a:rPr lang="en-US" sz="1600" b="1">
                <a:latin typeface="Times New Roman" pitchFamily="18" charset="0"/>
              </a:rPr>
              <a:t>Gross</a:t>
            </a:r>
            <a:br>
              <a:rPr lang="en-US" sz="1600" b="1">
                <a:latin typeface="Times New Roman" pitchFamily="18" charset="0"/>
              </a:rPr>
            </a:br>
            <a:r>
              <a:rPr lang="en-US" sz="1600" b="1">
                <a:latin typeface="Times New Roman" pitchFamily="18" charset="0"/>
              </a:rPr>
              <a:t>Profit</a:t>
            </a:r>
          </a:p>
        </p:txBody>
      </p:sp>
      <p:sp>
        <p:nvSpPr>
          <p:cNvPr id="1031" name="Rectangle 6"/>
          <p:cNvSpPr>
            <a:spLocks noChangeArrowheads="1"/>
          </p:cNvSpPr>
          <p:nvPr/>
        </p:nvSpPr>
        <p:spPr bwMode="auto">
          <a:xfrm>
            <a:off x="5943600" y="2971800"/>
            <a:ext cx="1219200" cy="609600"/>
          </a:xfrm>
          <a:prstGeom prst="rect">
            <a:avLst/>
          </a:prstGeom>
          <a:solidFill>
            <a:schemeClr val="accent1"/>
          </a:solidFill>
          <a:ln w="9525">
            <a:solidFill>
              <a:schemeClr val="tx1"/>
            </a:solidFill>
            <a:miter lim="800000"/>
            <a:headEnd/>
            <a:tailEnd/>
          </a:ln>
        </p:spPr>
        <p:txBody>
          <a:bodyPr wrap="none" anchor="ctr"/>
          <a:lstStyle/>
          <a:p>
            <a:pPr algn="ctr"/>
            <a:r>
              <a:rPr lang="en-US" sz="1600" b="1">
                <a:latin typeface="Times New Roman" pitchFamily="18" charset="0"/>
              </a:rPr>
              <a:t>Expenses</a:t>
            </a:r>
          </a:p>
        </p:txBody>
      </p:sp>
      <p:sp>
        <p:nvSpPr>
          <p:cNvPr id="1032" name="Rectangle 7"/>
          <p:cNvSpPr>
            <a:spLocks noChangeArrowheads="1"/>
          </p:cNvSpPr>
          <p:nvPr/>
        </p:nvSpPr>
        <p:spPr bwMode="auto">
          <a:xfrm>
            <a:off x="8077200" y="29718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sz="1600" b="1">
                <a:latin typeface="Times New Roman" pitchFamily="18" charset="0"/>
              </a:rPr>
              <a:t>Net</a:t>
            </a:r>
            <a:br>
              <a:rPr lang="en-US" sz="1600" b="1">
                <a:latin typeface="Times New Roman" pitchFamily="18" charset="0"/>
              </a:rPr>
            </a:br>
            <a:r>
              <a:rPr lang="en-US" sz="1600" b="1">
                <a:latin typeface="Times New Roman" pitchFamily="18" charset="0"/>
              </a:rPr>
              <a:t>Income</a:t>
            </a:r>
          </a:p>
        </p:txBody>
      </p:sp>
      <p:grpSp>
        <p:nvGrpSpPr>
          <p:cNvPr id="2" name="Group 8"/>
          <p:cNvGrpSpPr>
            <a:grpSpLocks/>
          </p:cNvGrpSpPr>
          <p:nvPr/>
        </p:nvGrpSpPr>
        <p:grpSpPr bwMode="auto">
          <a:xfrm>
            <a:off x="152400" y="2895600"/>
            <a:ext cx="2020888" cy="609600"/>
            <a:chOff x="48" y="1920"/>
            <a:chExt cx="1273" cy="409"/>
          </a:xfrm>
        </p:grpSpPr>
        <p:cxnSp>
          <p:nvCxnSpPr>
            <p:cNvPr id="15369" name="AutoShape 9"/>
            <p:cNvCxnSpPr>
              <a:cxnSpLocks noChangeShapeType="1"/>
              <a:stCxn id="1045" idx="3"/>
              <a:endCxn id="1029" idx="1"/>
            </p:cNvCxnSpPr>
            <p:nvPr/>
          </p:nvCxnSpPr>
          <p:spPr bwMode="auto">
            <a:xfrm>
              <a:off x="816" y="2137"/>
              <a:ext cx="456" cy="0"/>
            </a:xfrm>
            <a:prstGeom prst="straightConnector1">
              <a:avLst/>
            </a:prstGeom>
            <a:noFill/>
            <a:ln w="28575">
              <a:solidFill>
                <a:srgbClr val="FF0000"/>
              </a:solidFill>
              <a:round/>
              <a:headEnd/>
              <a:tailEnd type="triangle" w="med" len="med"/>
            </a:ln>
            <a:effectLst>
              <a:outerShdw dist="28398" dir="1593903" algn="ctr" rotWithShape="0">
                <a:schemeClr val="hlink"/>
              </a:outerShdw>
            </a:effectLst>
          </p:spPr>
        </p:cxnSp>
        <p:sp>
          <p:nvSpPr>
            <p:cNvPr id="1045" name="Rectangle 10"/>
            <p:cNvSpPr>
              <a:spLocks noChangeArrowheads="1"/>
            </p:cNvSpPr>
            <p:nvPr/>
          </p:nvSpPr>
          <p:spPr bwMode="auto">
            <a:xfrm>
              <a:off x="48" y="1945"/>
              <a:ext cx="768" cy="384"/>
            </a:xfrm>
            <a:prstGeom prst="rect">
              <a:avLst/>
            </a:prstGeom>
            <a:solidFill>
              <a:schemeClr val="accent1"/>
            </a:solidFill>
            <a:ln w="9525">
              <a:solidFill>
                <a:schemeClr val="tx1"/>
              </a:solidFill>
              <a:miter lim="800000"/>
              <a:headEnd/>
              <a:tailEnd/>
            </a:ln>
          </p:spPr>
          <p:txBody>
            <a:bodyPr wrap="none" anchor="ctr"/>
            <a:lstStyle/>
            <a:p>
              <a:pPr algn="ctr"/>
              <a:r>
                <a:rPr lang="en-US" sz="1600">
                  <a:latin typeface="Times New Roman" pitchFamily="18" charset="0"/>
                </a:rPr>
                <a:t>Net</a:t>
              </a:r>
              <a:br>
                <a:rPr lang="en-US" sz="1600">
                  <a:latin typeface="Times New Roman" pitchFamily="18" charset="0"/>
                </a:rPr>
              </a:br>
              <a:r>
                <a:rPr lang="en-US" sz="1600" b="1">
                  <a:latin typeface="Times New Roman" pitchFamily="18" charset="0"/>
                </a:rPr>
                <a:t>Sales</a:t>
              </a:r>
            </a:p>
          </p:txBody>
        </p:sp>
        <p:sp>
          <p:nvSpPr>
            <p:cNvPr id="1046" name="Text Box 11"/>
            <p:cNvSpPr txBox="1">
              <a:spLocks noChangeArrowheads="1"/>
            </p:cNvSpPr>
            <p:nvPr/>
          </p:nvSpPr>
          <p:spPr bwMode="auto">
            <a:xfrm>
              <a:off x="793" y="1920"/>
              <a:ext cx="528" cy="246"/>
            </a:xfrm>
            <a:prstGeom prst="rect">
              <a:avLst/>
            </a:prstGeom>
            <a:noFill/>
            <a:ln w="9525">
              <a:noFill/>
              <a:miter lim="800000"/>
              <a:headEnd/>
              <a:tailEnd/>
            </a:ln>
          </p:spPr>
          <p:txBody>
            <a:bodyPr>
              <a:spAutoFit/>
            </a:bodyPr>
            <a:lstStyle/>
            <a:p>
              <a:pPr>
                <a:spcBef>
                  <a:spcPct val="50000"/>
                </a:spcBef>
              </a:pPr>
              <a:r>
                <a:rPr lang="en-US"/>
                <a:t>Minus</a:t>
              </a:r>
            </a:p>
          </p:txBody>
        </p:sp>
      </p:grpSp>
      <p:grpSp>
        <p:nvGrpSpPr>
          <p:cNvPr id="3" name="Group 12"/>
          <p:cNvGrpSpPr>
            <a:grpSpLocks/>
          </p:cNvGrpSpPr>
          <p:nvPr/>
        </p:nvGrpSpPr>
        <p:grpSpPr bwMode="auto">
          <a:xfrm>
            <a:off x="3200400" y="2846388"/>
            <a:ext cx="990600" cy="366712"/>
            <a:chOff x="1994" y="1920"/>
            <a:chExt cx="624" cy="226"/>
          </a:xfrm>
        </p:grpSpPr>
        <p:cxnSp>
          <p:nvCxnSpPr>
            <p:cNvPr id="15373" name="AutoShape 13"/>
            <p:cNvCxnSpPr>
              <a:cxnSpLocks noChangeShapeType="1"/>
              <a:stCxn id="1029" idx="3"/>
              <a:endCxn id="1030" idx="1"/>
            </p:cNvCxnSpPr>
            <p:nvPr/>
          </p:nvCxnSpPr>
          <p:spPr bwMode="auto">
            <a:xfrm>
              <a:off x="2040" y="2137"/>
              <a:ext cx="456" cy="1"/>
            </a:xfrm>
            <a:prstGeom prst="straightConnector1">
              <a:avLst/>
            </a:prstGeom>
            <a:noFill/>
            <a:ln w="28575">
              <a:solidFill>
                <a:srgbClr val="FF0000"/>
              </a:solidFill>
              <a:round/>
              <a:headEnd/>
              <a:tailEnd type="triangle" w="med" len="med"/>
            </a:ln>
            <a:effectLst>
              <a:outerShdw dist="28398" dir="1593903" algn="ctr" rotWithShape="0">
                <a:schemeClr val="hlink"/>
              </a:outerShdw>
            </a:effectLst>
          </p:spPr>
        </p:cxnSp>
        <p:sp>
          <p:nvSpPr>
            <p:cNvPr id="1043" name="Text Box 14"/>
            <p:cNvSpPr txBox="1">
              <a:spLocks noChangeArrowheads="1"/>
            </p:cNvSpPr>
            <p:nvPr/>
          </p:nvSpPr>
          <p:spPr bwMode="auto">
            <a:xfrm>
              <a:off x="1994" y="1920"/>
              <a:ext cx="624" cy="226"/>
            </a:xfrm>
            <a:prstGeom prst="rect">
              <a:avLst/>
            </a:prstGeom>
            <a:noFill/>
            <a:ln w="9525">
              <a:noFill/>
              <a:miter lim="800000"/>
              <a:headEnd/>
              <a:tailEnd/>
            </a:ln>
          </p:spPr>
          <p:txBody>
            <a:bodyPr>
              <a:spAutoFit/>
            </a:bodyPr>
            <a:lstStyle/>
            <a:p>
              <a:pPr>
                <a:spcBef>
                  <a:spcPct val="50000"/>
                </a:spcBef>
              </a:pPr>
              <a:r>
                <a:rPr lang="en-US"/>
                <a:t>Equals</a:t>
              </a:r>
            </a:p>
          </p:txBody>
        </p:sp>
      </p:grpSp>
      <p:grpSp>
        <p:nvGrpSpPr>
          <p:cNvPr id="4" name="Group 15"/>
          <p:cNvGrpSpPr>
            <a:grpSpLocks/>
          </p:cNvGrpSpPr>
          <p:nvPr/>
        </p:nvGrpSpPr>
        <p:grpSpPr bwMode="auto">
          <a:xfrm>
            <a:off x="5105400" y="2895600"/>
            <a:ext cx="838200" cy="366713"/>
            <a:chOff x="3234" y="1920"/>
            <a:chExt cx="528" cy="231"/>
          </a:xfrm>
        </p:grpSpPr>
        <p:cxnSp>
          <p:nvCxnSpPr>
            <p:cNvPr id="15376" name="AutoShape 16"/>
            <p:cNvCxnSpPr>
              <a:cxnSpLocks noChangeShapeType="1"/>
              <a:stCxn id="1030" idx="3"/>
              <a:endCxn id="1031" idx="1"/>
            </p:cNvCxnSpPr>
            <p:nvPr/>
          </p:nvCxnSpPr>
          <p:spPr bwMode="auto">
            <a:xfrm flipV="1">
              <a:off x="3264" y="2137"/>
              <a:ext cx="456" cy="1"/>
            </a:xfrm>
            <a:prstGeom prst="straightConnector1">
              <a:avLst/>
            </a:prstGeom>
            <a:noFill/>
            <a:ln w="28575">
              <a:solidFill>
                <a:srgbClr val="FF0000"/>
              </a:solidFill>
              <a:round/>
              <a:headEnd/>
              <a:tailEnd type="triangle" w="med" len="med"/>
            </a:ln>
            <a:effectLst>
              <a:outerShdw dist="28398" dir="1593903" algn="ctr" rotWithShape="0">
                <a:schemeClr val="hlink"/>
              </a:outerShdw>
            </a:effectLst>
          </p:spPr>
        </p:cxnSp>
        <p:sp>
          <p:nvSpPr>
            <p:cNvPr id="1041" name="Text Box 17"/>
            <p:cNvSpPr txBox="1">
              <a:spLocks noChangeArrowheads="1"/>
            </p:cNvSpPr>
            <p:nvPr/>
          </p:nvSpPr>
          <p:spPr bwMode="auto">
            <a:xfrm>
              <a:off x="3234" y="1920"/>
              <a:ext cx="528" cy="231"/>
            </a:xfrm>
            <a:prstGeom prst="rect">
              <a:avLst/>
            </a:prstGeom>
            <a:noFill/>
            <a:ln w="9525">
              <a:noFill/>
              <a:miter lim="800000"/>
              <a:headEnd/>
              <a:tailEnd/>
            </a:ln>
          </p:spPr>
          <p:txBody>
            <a:bodyPr>
              <a:spAutoFit/>
            </a:bodyPr>
            <a:lstStyle/>
            <a:p>
              <a:pPr>
                <a:spcBef>
                  <a:spcPct val="50000"/>
                </a:spcBef>
              </a:pPr>
              <a:r>
                <a:rPr lang="en-US"/>
                <a:t>Minus</a:t>
              </a:r>
            </a:p>
          </p:txBody>
        </p:sp>
      </p:grpSp>
      <p:grpSp>
        <p:nvGrpSpPr>
          <p:cNvPr id="5" name="Group 18"/>
          <p:cNvGrpSpPr>
            <a:grpSpLocks/>
          </p:cNvGrpSpPr>
          <p:nvPr/>
        </p:nvGrpSpPr>
        <p:grpSpPr bwMode="auto">
          <a:xfrm>
            <a:off x="7086600" y="2971800"/>
            <a:ext cx="990600" cy="366713"/>
            <a:chOff x="4434" y="1920"/>
            <a:chExt cx="624" cy="231"/>
          </a:xfrm>
        </p:grpSpPr>
        <p:cxnSp>
          <p:nvCxnSpPr>
            <p:cNvPr id="15379" name="AutoShape 19"/>
            <p:cNvCxnSpPr>
              <a:cxnSpLocks noChangeShapeType="1"/>
              <a:stCxn id="1031" idx="3"/>
              <a:endCxn id="1032" idx="1"/>
            </p:cNvCxnSpPr>
            <p:nvPr/>
          </p:nvCxnSpPr>
          <p:spPr bwMode="auto">
            <a:xfrm>
              <a:off x="4488" y="2137"/>
              <a:ext cx="456" cy="0"/>
            </a:xfrm>
            <a:prstGeom prst="straightConnector1">
              <a:avLst/>
            </a:prstGeom>
            <a:noFill/>
            <a:ln w="28575">
              <a:solidFill>
                <a:srgbClr val="FF0000"/>
              </a:solidFill>
              <a:round/>
              <a:headEnd/>
              <a:tailEnd type="triangle" w="med" len="med"/>
            </a:ln>
            <a:effectLst>
              <a:outerShdw dist="28398" dir="1593903" algn="ctr" rotWithShape="0">
                <a:schemeClr val="hlink"/>
              </a:outerShdw>
            </a:effectLst>
          </p:spPr>
        </p:cxnSp>
        <p:sp>
          <p:nvSpPr>
            <p:cNvPr id="1039" name="Text Box 20"/>
            <p:cNvSpPr txBox="1">
              <a:spLocks noChangeArrowheads="1"/>
            </p:cNvSpPr>
            <p:nvPr/>
          </p:nvSpPr>
          <p:spPr bwMode="auto">
            <a:xfrm>
              <a:off x="4434" y="1920"/>
              <a:ext cx="624" cy="231"/>
            </a:xfrm>
            <a:prstGeom prst="rect">
              <a:avLst/>
            </a:prstGeom>
            <a:noFill/>
            <a:ln w="9525">
              <a:noFill/>
              <a:miter lim="800000"/>
              <a:headEnd/>
              <a:tailEnd/>
            </a:ln>
          </p:spPr>
          <p:txBody>
            <a:bodyPr>
              <a:spAutoFit/>
            </a:bodyPr>
            <a:lstStyle/>
            <a:p>
              <a:pPr>
                <a:spcBef>
                  <a:spcPct val="50000"/>
                </a:spcBef>
              </a:pPr>
              <a:r>
                <a:rPr lang="en-US"/>
                <a:t>Equals</a:t>
              </a:r>
            </a:p>
          </p:txBody>
        </p:sp>
      </p:grpSp>
      <p:graphicFrame>
        <p:nvGraphicFramePr>
          <p:cNvPr id="1026" name="Object 21"/>
          <p:cNvGraphicFramePr>
            <a:graphicFrameLocks/>
          </p:cNvGraphicFramePr>
          <p:nvPr/>
        </p:nvGraphicFramePr>
        <p:xfrm>
          <a:off x="2298700" y="4191000"/>
          <a:ext cx="4573588" cy="2336800"/>
        </p:xfrm>
        <a:graphic>
          <a:graphicData uri="http://schemas.openxmlformats.org/presentationml/2006/ole">
            <p:oleObj spid="_x0000_s1026" name="Worksheet" r:id="rId4" imgW="2533802" imgH="1828800" progId="Excel.Sheet.8">
              <p:embed/>
            </p:oleObj>
          </a:graphicData>
        </a:graphic>
      </p:graphicFrame>
      <p:sp>
        <p:nvSpPr>
          <p:cNvPr id="1037" name="AutoShape 22"/>
          <p:cNvSpPr>
            <a:spLocks noChangeArrowheads="1"/>
          </p:cNvSpPr>
          <p:nvPr/>
        </p:nvSpPr>
        <p:spPr bwMode="auto">
          <a:xfrm>
            <a:off x="76200" y="381000"/>
            <a:ext cx="685800" cy="457200"/>
          </a:xfrm>
          <a:prstGeom prst="rightArrow">
            <a:avLst>
              <a:gd name="adj1" fmla="val 50000"/>
              <a:gd name="adj2" fmla="val 37500"/>
            </a:avLst>
          </a:prstGeom>
          <a:solidFill>
            <a:srgbClr val="66FF66"/>
          </a:solidFill>
          <a:ln w="9525">
            <a:solidFill>
              <a:schemeClr val="tx1"/>
            </a:solidFill>
            <a:miter lim="800000"/>
            <a:headEnd/>
            <a:tailEnd/>
          </a:ln>
        </p:spPr>
        <p:txBody>
          <a:bodyPr wrap="none" anchor="ctr"/>
          <a:lstStyle/>
          <a:p>
            <a:pPr algn="ctr"/>
            <a:r>
              <a:rPr lang="en-US" sz="1400">
                <a:latin typeface="Times New Roman" pitchFamily="18" charset="0"/>
              </a:rPr>
              <a:t>P2</a:t>
            </a:r>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31863" y="96838"/>
            <a:ext cx="7158037" cy="1198562"/>
          </a:xfrm>
        </p:spPr>
        <p:txBody>
          <a:bodyPr/>
          <a:lstStyle/>
          <a:p>
            <a:pPr algn="ctr" eaLnBrk="1" hangingPunct="1"/>
            <a:r>
              <a:rPr lang="en-US" sz="3600" smtClean="0"/>
              <a:t>Operating Cycle for a Merchandiser</a:t>
            </a:r>
          </a:p>
        </p:txBody>
      </p:sp>
      <p:sp>
        <p:nvSpPr>
          <p:cNvPr id="10243" name="Rectangle 3"/>
          <p:cNvSpPr>
            <a:spLocks noGrp="1" noChangeArrowheads="1"/>
          </p:cNvSpPr>
          <p:nvPr>
            <p:ph type="body" idx="4294967295"/>
          </p:nvPr>
        </p:nvSpPr>
        <p:spPr>
          <a:xfrm>
            <a:off x="381000" y="1600200"/>
            <a:ext cx="8382000" cy="838200"/>
          </a:xfrm>
          <a:noFill/>
        </p:spPr>
        <p:txBody>
          <a:bodyPr lIns="90488" tIns="44450" rIns="90488" bIns="44450"/>
          <a:lstStyle/>
          <a:p>
            <a:pPr eaLnBrk="1" hangingPunct="1">
              <a:lnSpc>
                <a:spcPct val="90000"/>
              </a:lnSpc>
              <a:spcAft>
                <a:spcPct val="60000"/>
              </a:spcAft>
              <a:buFont typeface="Wingdings" pitchFamily="2" charset="2"/>
              <a:buNone/>
            </a:pPr>
            <a:r>
              <a:rPr lang="en-US" sz="2400" smtClean="0">
                <a:solidFill>
                  <a:srgbClr val="0033CC"/>
                </a:solidFill>
              </a:rPr>
              <a:t>     Begins with the purchase of merchandise and ends with the collection of cash from the sale of merchandise.</a:t>
            </a:r>
          </a:p>
        </p:txBody>
      </p:sp>
      <p:pic>
        <p:nvPicPr>
          <p:cNvPr id="10244" name="Picture 4" descr="bs00004a"/>
          <p:cNvPicPr>
            <a:picLocks noChangeAspect="1" noChangeArrowheads="1"/>
          </p:cNvPicPr>
          <p:nvPr/>
        </p:nvPicPr>
        <p:blipFill>
          <a:blip r:embed="rId3"/>
          <a:srcRect/>
          <a:stretch>
            <a:fillRect/>
          </a:stretch>
        </p:blipFill>
        <p:spPr bwMode="auto">
          <a:xfrm>
            <a:off x="1371600" y="3641725"/>
            <a:ext cx="936625" cy="652463"/>
          </a:xfrm>
          <a:prstGeom prst="rect">
            <a:avLst/>
          </a:prstGeom>
          <a:noFill/>
          <a:ln w="9525">
            <a:noFill/>
            <a:miter lim="800000"/>
            <a:headEnd/>
            <a:tailEnd/>
          </a:ln>
        </p:spPr>
      </p:pic>
      <p:pic>
        <p:nvPicPr>
          <p:cNvPr id="10245" name="Picture 5" descr="bd10399_"/>
          <p:cNvPicPr>
            <a:picLocks noChangeAspect="1" noChangeArrowheads="1"/>
          </p:cNvPicPr>
          <p:nvPr/>
        </p:nvPicPr>
        <p:blipFill>
          <a:blip r:embed="rId4"/>
          <a:srcRect/>
          <a:stretch>
            <a:fillRect/>
          </a:stretch>
        </p:blipFill>
        <p:spPr bwMode="auto">
          <a:xfrm>
            <a:off x="1066800" y="5267325"/>
            <a:ext cx="1287463" cy="1247775"/>
          </a:xfrm>
          <a:prstGeom prst="rect">
            <a:avLst/>
          </a:prstGeom>
          <a:noFill/>
          <a:ln w="9525">
            <a:noFill/>
            <a:miter lim="800000"/>
            <a:headEnd/>
            <a:tailEnd/>
          </a:ln>
        </p:spPr>
      </p:pic>
      <p:pic>
        <p:nvPicPr>
          <p:cNvPr id="10246" name="Picture 6" descr="bs00004a"/>
          <p:cNvPicPr>
            <a:picLocks noChangeAspect="1" noChangeArrowheads="1"/>
          </p:cNvPicPr>
          <p:nvPr/>
        </p:nvPicPr>
        <p:blipFill>
          <a:blip r:embed="rId3"/>
          <a:srcRect/>
          <a:stretch>
            <a:fillRect/>
          </a:stretch>
        </p:blipFill>
        <p:spPr bwMode="auto">
          <a:xfrm>
            <a:off x="5692775" y="3424238"/>
            <a:ext cx="936625" cy="652462"/>
          </a:xfrm>
          <a:prstGeom prst="rect">
            <a:avLst/>
          </a:prstGeom>
          <a:noFill/>
          <a:ln w="9525">
            <a:noFill/>
            <a:miter lim="800000"/>
            <a:headEnd/>
            <a:tailEnd/>
          </a:ln>
        </p:spPr>
      </p:pic>
      <p:pic>
        <p:nvPicPr>
          <p:cNvPr id="10247" name="Picture 7" descr="bd10399_"/>
          <p:cNvPicPr>
            <a:picLocks noChangeAspect="1" noChangeArrowheads="1"/>
          </p:cNvPicPr>
          <p:nvPr/>
        </p:nvPicPr>
        <p:blipFill>
          <a:blip r:embed="rId4"/>
          <a:srcRect/>
          <a:stretch>
            <a:fillRect/>
          </a:stretch>
        </p:blipFill>
        <p:spPr bwMode="auto">
          <a:xfrm>
            <a:off x="6934200" y="4964113"/>
            <a:ext cx="1287463" cy="1247775"/>
          </a:xfrm>
          <a:prstGeom prst="rect">
            <a:avLst/>
          </a:prstGeom>
          <a:noFill/>
          <a:ln w="9525">
            <a:noFill/>
            <a:miter lim="800000"/>
            <a:headEnd/>
            <a:tailEnd/>
          </a:ln>
        </p:spPr>
      </p:pic>
      <p:pic>
        <p:nvPicPr>
          <p:cNvPr id="10248" name="Picture 8" descr="bs00622a"/>
          <p:cNvPicPr>
            <a:picLocks noChangeAspect="1" noChangeArrowheads="1"/>
          </p:cNvPicPr>
          <p:nvPr/>
        </p:nvPicPr>
        <p:blipFill>
          <a:blip r:embed="rId5"/>
          <a:srcRect/>
          <a:stretch>
            <a:fillRect/>
          </a:stretch>
        </p:blipFill>
        <p:spPr bwMode="auto">
          <a:xfrm>
            <a:off x="4343400" y="5108575"/>
            <a:ext cx="1143000" cy="982663"/>
          </a:xfrm>
          <a:prstGeom prst="rect">
            <a:avLst/>
          </a:prstGeom>
          <a:noFill/>
          <a:ln w="9525">
            <a:noFill/>
            <a:miter lim="800000"/>
            <a:headEnd/>
            <a:tailEnd/>
          </a:ln>
        </p:spPr>
      </p:pic>
      <p:cxnSp>
        <p:nvCxnSpPr>
          <p:cNvPr id="17417" name="AutoShape 9"/>
          <p:cNvCxnSpPr>
            <a:cxnSpLocks noChangeShapeType="1"/>
            <a:stCxn id="0" idx="3"/>
            <a:endCxn id="0" idx="0"/>
          </p:cNvCxnSpPr>
          <p:nvPr/>
        </p:nvCxnSpPr>
        <p:spPr bwMode="auto">
          <a:xfrm>
            <a:off x="6629400" y="3751263"/>
            <a:ext cx="949325" cy="1212850"/>
          </a:xfrm>
          <a:prstGeom prst="bentConnector2">
            <a:avLst/>
          </a:prstGeom>
          <a:noFill/>
          <a:ln w="38100">
            <a:solidFill>
              <a:srgbClr val="FF0000"/>
            </a:solidFill>
            <a:miter lim="800000"/>
            <a:headEnd/>
            <a:tailEnd type="triangle" w="med" len="med"/>
          </a:ln>
          <a:effectLst>
            <a:outerShdw dist="28398" dir="1593903" algn="ctr" rotWithShape="0">
              <a:schemeClr val="hlink"/>
            </a:outerShdw>
          </a:effectLst>
        </p:spPr>
      </p:cxnSp>
      <p:cxnSp>
        <p:nvCxnSpPr>
          <p:cNvPr id="17418" name="AutoShape 10"/>
          <p:cNvCxnSpPr>
            <a:cxnSpLocks noChangeShapeType="1"/>
            <a:stCxn id="0" idx="2"/>
            <a:endCxn id="0" idx="2"/>
          </p:cNvCxnSpPr>
          <p:nvPr/>
        </p:nvCxnSpPr>
        <p:spPr bwMode="auto">
          <a:xfrm rot="16200000" flipV="1">
            <a:off x="6186488" y="4819650"/>
            <a:ext cx="120650" cy="2663825"/>
          </a:xfrm>
          <a:prstGeom prst="bentConnector3">
            <a:avLst>
              <a:gd name="adj1" fmla="val -189472"/>
            </a:avLst>
          </a:prstGeom>
          <a:noFill/>
          <a:ln w="38100">
            <a:solidFill>
              <a:srgbClr val="FF0000"/>
            </a:solidFill>
            <a:miter lim="800000"/>
            <a:headEnd/>
            <a:tailEnd type="triangle" w="med" len="med"/>
          </a:ln>
          <a:effectLst>
            <a:outerShdw dist="28398" dir="1593903" algn="ctr" rotWithShape="0">
              <a:schemeClr val="hlink"/>
            </a:outerShdw>
          </a:effectLst>
        </p:spPr>
      </p:cxnSp>
      <p:cxnSp>
        <p:nvCxnSpPr>
          <p:cNvPr id="17419" name="AutoShape 11"/>
          <p:cNvCxnSpPr>
            <a:cxnSpLocks noChangeShapeType="1"/>
            <a:stCxn id="0" idx="0"/>
            <a:endCxn id="0" idx="1"/>
          </p:cNvCxnSpPr>
          <p:nvPr/>
        </p:nvCxnSpPr>
        <p:spPr bwMode="auto">
          <a:xfrm rot="16200000">
            <a:off x="4625182" y="4040981"/>
            <a:ext cx="1357312" cy="777875"/>
          </a:xfrm>
          <a:prstGeom prst="bentConnector2">
            <a:avLst/>
          </a:prstGeom>
          <a:noFill/>
          <a:ln w="38100">
            <a:solidFill>
              <a:srgbClr val="FF0000"/>
            </a:solidFill>
            <a:miter lim="800000"/>
            <a:headEnd/>
            <a:tailEnd type="triangle" w="med" len="med"/>
          </a:ln>
          <a:effectLst>
            <a:outerShdw dist="28398" dir="1593903" algn="ctr" rotWithShape="0">
              <a:schemeClr val="hlink"/>
            </a:outerShdw>
          </a:effectLst>
        </p:spPr>
      </p:cxnSp>
      <p:sp>
        <p:nvSpPr>
          <p:cNvPr id="10252" name="Text Box 12"/>
          <p:cNvSpPr txBox="1">
            <a:spLocks noChangeArrowheads="1"/>
          </p:cNvSpPr>
          <p:nvPr/>
        </p:nvSpPr>
        <p:spPr bwMode="auto">
          <a:xfrm>
            <a:off x="6594475" y="3403600"/>
            <a:ext cx="1752600" cy="366713"/>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Purchases</a:t>
            </a:r>
          </a:p>
        </p:txBody>
      </p:sp>
      <p:sp>
        <p:nvSpPr>
          <p:cNvPr id="10253" name="Text Box 13"/>
          <p:cNvSpPr txBox="1">
            <a:spLocks noChangeArrowheads="1"/>
          </p:cNvSpPr>
          <p:nvPr/>
        </p:nvSpPr>
        <p:spPr bwMode="auto">
          <a:xfrm>
            <a:off x="7543800" y="4338638"/>
            <a:ext cx="1447800" cy="641350"/>
          </a:xfrm>
          <a:prstGeom prst="rect">
            <a:avLst/>
          </a:prstGeom>
          <a:noFill/>
          <a:ln w="9525">
            <a:noFill/>
            <a:miter lim="800000"/>
            <a:headEnd/>
            <a:tailEnd/>
          </a:ln>
        </p:spPr>
        <p:txBody>
          <a:bodyPr>
            <a:spAutoFit/>
          </a:bodyPr>
          <a:lstStyle/>
          <a:p>
            <a:pPr algn="ctr">
              <a:spcBef>
                <a:spcPct val="10000"/>
              </a:spcBef>
            </a:pPr>
            <a:r>
              <a:rPr lang="en-US">
                <a:latin typeface="Times New Roman" pitchFamily="18" charset="0"/>
              </a:rPr>
              <a:t>Merchandise</a:t>
            </a:r>
            <a:br>
              <a:rPr lang="en-US">
                <a:latin typeface="Times New Roman" pitchFamily="18" charset="0"/>
              </a:rPr>
            </a:br>
            <a:r>
              <a:rPr lang="en-US">
                <a:latin typeface="Times New Roman" pitchFamily="18" charset="0"/>
              </a:rPr>
              <a:t>inventory</a:t>
            </a:r>
          </a:p>
        </p:txBody>
      </p:sp>
      <p:sp>
        <p:nvSpPr>
          <p:cNvPr id="10254" name="Text Box 14"/>
          <p:cNvSpPr txBox="1">
            <a:spLocks noChangeArrowheads="1"/>
          </p:cNvSpPr>
          <p:nvPr/>
        </p:nvSpPr>
        <p:spPr bwMode="auto">
          <a:xfrm>
            <a:off x="5270500" y="6110288"/>
            <a:ext cx="1905000" cy="366712"/>
          </a:xfrm>
          <a:prstGeom prst="rect">
            <a:avLst/>
          </a:prstGeom>
          <a:noFill/>
          <a:ln w="9525">
            <a:noFill/>
            <a:miter lim="800000"/>
            <a:headEnd/>
            <a:tailEnd/>
          </a:ln>
        </p:spPr>
        <p:txBody>
          <a:bodyPr>
            <a:spAutoFit/>
          </a:bodyPr>
          <a:lstStyle/>
          <a:p>
            <a:pPr algn="ctr">
              <a:spcBef>
                <a:spcPct val="10000"/>
              </a:spcBef>
            </a:pPr>
            <a:r>
              <a:rPr lang="en-US">
                <a:latin typeface="Times New Roman" pitchFamily="18" charset="0"/>
              </a:rPr>
              <a:t>Credit sales</a:t>
            </a:r>
          </a:p>
        </p:txBody>
      </p:sp>
      <p:sp>
        <p:nvSpPr>
          <p:cNvPr id="10255" name="Text Box 15"/>
          <p:cNvSpPr txBox="1">
            <a:spLocks noChangeArrowheads="1"/>
          </p:cNvSpPr>
          <p:nvPr/>
        </p:nvSpPr>
        <p:spPr bwMode="auto">
          <a:xfrm>
            <a:off x="3429000" y="4494213"/>
            <a:ext cx="1905000" cy="641350"/>
          </a:xfrm>
          <a:prstGeom prst="rect">
            <a:avLst/>
          </a:prstGeom>
          <a:noFill/>
          <a:ln w="9525">
            <a:noFill/>
            <a:miter lim="800000"/>
            <a:headEnd/>
            <a:tailEnd/>
          </a:ln>
        </p:spPr>
        <p:txBody>
          <a:bodyPr>
            <a:spAutoFit/>
          </a:bodyPr>
          <a:lstStyle/>
          <a:p>
            <a:pPr algn="ctr">
              <a:spcBef>
                <a:spcPct val="10000"/>
              </a:spcBef>
            </a:pPr>
            <a:r>
              <a:rPr lang="en-US">
                <a:latin typeface="Times New Roman" pitchFamily="18" charset="0"/>
              </a:rPr>
              <a:t>Account</a:t>
            </a:r>
            <a:br>
              <a:rPr lang="en-US">
                <a:latin typeface="Times New Roman" pitchFamily="18" charset="0"/>
              </a:rPr>
            </a:br>
            <a:r>
              <a:rPr lang="en-US">
                <a:latin typeface="Times New Roman" pitchFamily="18" charset="0"/>
              </a:rPr>
              <a:t>receivable</a:t>
            </a:r>
          </a:p>
        </p:txBody>
      </p:sp>
      <p:sp>
        <p:nvSpPr>
          <p:cNvPr id="10256" name="Text Box 16"/>
          <p:cNvSpPr txBox="1">
            <a:spLocks noChangeArrowheads="1"/>
          </p:cNvSpPr>
          <p:nvPr/>
        </p:nvSpPr>
        <p:spPr bwMode="auto">
          <a:xfrm>
            <a:off x="4267200" y="3119438"/>
            <a:ext cx="1905000" cy="641350"/>
          </a:xfrm>
          <a:prstGeom prst="rect">
            <a:avLst/>
          </a:prstGeom>
          <a:noFill/>
          <a:ln w="9525">
            <a:noFill/>
            <a:miter lim="800000"/>
            <a:headEnd/>
            <a:tailEnd/>
          </a:ln>
        </p:spPr>
        <p:txBody>
          <a:bodyPr>
            <a:spAutoFit/>
          </a:bodyPr>
          <a:lstStyle/>
          <a:p>
            <a:pPr algn="ctr">
              <a:spcBef>
                <a:spcPct val="10000"/>
              </a:spcBef>
            </a:pPr>
            <a:r>
              <a:rPr lang="en-US">
                <a:latin typeface="Times New Roman" pitchFamily="18" charset="0"/>
              </a:rPr>
              <a:t>Cash</a:t>
            </a:r>
            <a:br>
              <a:rPr lang="en-US">
                <a:latin typeface="Times New Roman" pitchFamily="18" charset="0"/>
              </a:rPr>
            </a:br>
            <a:r>
              <a:rPr lang="en-US">
                <a:latin typeface="Times New Roman" pitchFamily="18" charset="0"/>
              </a:rPr>
              <a:t>collection</a:t>
            </a:r>
          </a:p>
        </p:txBody>
      </p:sp>
      <p:cxnSp>
        <p:nvCxnSpPr>
          <p:cNvPr id="17425" name="AutoShape 17"/>
          <p:cNvCxnSpPr>
            <a:cxnSpLocks noChangeShapeType="1"/>
            <a:stCxn id="0" idx="3"/>
            <a:endCxn id="0" idx="3"/>
          </p:cNvCxnSpPr>
          <p:nvPr/>
        </p:nvCxnSpPr>
        <p:spPr bwMode="auto">
          <a:xfrm>
            <a:off x="2308225" y="3968750"/>
            <a:ext cx="46038" cy="1922463"/>
          </a:xfrm>
          <a:prstGeom prst="bentConnector3">
            <a:avLst>
              <a:gd name="adj1" fmla="val 1131032"/>
            </a:avLst>
          </a:prstGeom>
          <a:noFill/>
          <a:ln w="38100">
            <a:solidFill>
              <a:srgbClr val="FF0000"/>
            </a:solidFill>
            <a:miter lim="800000"/>
            <a:headEnd/>
            <a:tailEnd type="triangle" w="med" len="med"/>
          </a:ln>
          <a:effectLst>
            <a:outerShdw dist="28398" dir="1593903" algn="ctr" rotWithShape="0">
              <a:schemeClr val="hlink"/>
            </a:outerShdw>
          </a:effectLst>
        </p:spPr>
      </p:cxnSp>
      <p:cxnSp>
        <p:nvCxnSpPr>
          <p:cNvPr id="17426" name="AutoShape 18"/>
          <p:cNvCxnSpPr>
            <a:cxnSpLocks noChangeShapeType="1"/>
            <a:stCxn id="0" idx="1"/>
            <a:endCxn id="0" idx="1"/>
          </p:cNvCxnSpPr>
          <p:nvPr/>
        </p:nvCxnSpPr>
        <p:spPr bwMode="auto">
          <a:xfrm rot="10800000" flipH="1">
            <a:off x="1066800" y="3968750"/>
            <a:ext cx="304800" cy="1922463"/>
          </a:xfrm>
          <a:prstGeom prst="bentConnector3">
            <a:avLst>
              <a:gd name="adj1" fmla="val -75000"/>
            </a:avLst>
          </a:prstGeom>
          <a:noFill/>
          <a:ln w="38100">
            <a:solidFill>
              <a:srgbClr val="FF0000"/>
            </a:solidFill>
            <a:miter lim="800000"/>
            <a:headEnd/>
            <a:tailEnd type="triangle" w="med" len="med"/>
          </a:ln>
          <a:effectLst>
            <a:outerShdw dist="28398" dir="1593903" algn="ctr" rotWithShape="0">
              <a:schemeClr val="hlink"/>
            </a:outerShdw>
          </a:effectLst>
        </p:spPr>
      </p:cxnSp>
      <p:sp>
        <p:nvSpPr>
          <p:cNvPr id="10259" name="Text Box 19"/>
          <p:cNvSpPr txBox="1">
            <a:spLocks noChangeArrowheads="1"/>
          </p:cNvSpPr>
          <p:nvPr/>
        </p:nvSpPr>
        <p:spPr bwMode="auto">
          <a:xfrm>
            <a:off x="2251075" y="3284538"/>
            <a:ext cx="17526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Purchases</a:t>
            </a:r>
          </a:p>
        </p:txBody>
      </p:sp>
      <p:sp>
        <p:nvSpPr>
          <p:cNvPr id="10260" name="Text Box 20"/>
          <p:cNvSpPr txBox="1">
            <a:spLocks noChangeArrowheads="1"/>
          </p:cNvSpPr>
          <p:nvPr/>
        </p:nvSpPr>
        <p:spPr bwMode="auto">
          <a:xfrm>
            <a:off x="2244725" y="5911850"/>
            <a:ext cx="1447800" cy="641350"/>
          </a:xfrm>
          <a:prstGeom prst="rect">
            <a:avLst/>
          </a:prstGeom>
          <a:noFill/>
          <a:ln w="9525">
            <a:noFill/>
            <a:miter lim="800000"/>
            <a:headEnd/>
            <a:tailEnd/>
          </a:ln>
        </p:spPr>
        <p:txBody>
          <a:bodyPr>
            <a:spAutoFit/>
          </a:bodyPr>
          <a:lstStyle/>
          <a:p>
            <a:pPr algn="ctr">
              <a:spcBef>
                <a:spcPct val="10000"/>
              </a:spcBef>
            </a:pPr>
            <a:r>
              <a:rPr lang="en-US">
                <a:latin typeface="Times New Roman" pitchFamily="18" charset="0"/>
              </a:rPr>
              <a:t>Merchandise</a:t>
            </a:r>
            <a:br>
              <a:rPr lang="en-US">
                <a:latin typeface="Times New Roman" pitchFamily="18" charset="0"/>
              </a:rPr>
            </a:br>
            <a:r>
              <a:rPr lang="en-US">
                <a:latin typeface="Times New Roman" pitchFamily="18" charset="0"/>
              </a:rPr>
              <a:t>inventory</a:t>
            </a:r>
          </a:p>
        </p:txBody>
      </p:sp>
      <p:sp>
        <p:nvSpPr>
          <p:cNvPr id="10261" name="Text Box 21"/>
          <p:cNvSpPr txBox="1">
            <a:spLocks noChangeArrowheads="1"/>
          </p:cNvSpPr>
          <p:nvPr/>
        </p:nvSpPr>
        <p:spPr bwMode="auto">
          <a:xfrm>
            <a:off x="211138" y="4508500"/>
            <a:ext cx="685800" cy="641350"/>
          </a:xfrm>
          <a:prstGeom prst="rect">
            <a:avLst/>
          </a:prstGeom>
          <a:noFill/>
          <a:ln w="9525">
            <a:noFill/>
            <a:miter lim="800000"/>
            <a:headEnd/>
            <a:tailEnd/>
          </a:ln>
        </p:spPr>
        <p:txBody>
          <a:bodyPr>
            <a:spAutoFit/>
          </a:bodyPr>
          <a:lstStyle/>
          <a:p>
            <a:pPr algn="ctr">
              <a:spcBef>
                <a:spcPct val="10000"/>
              </a:spcBef>
            </a:pPr>
            <a:r>
              <a:rPr lang="en-US">
                <a:latin typeface="Times New Roman" pitchFamily="18" charset="0"/>
              </a:rPr>
              <a:t>Cash</a:t>
            </a:r>
            <a:br>
              <a:rPr lang="en-US">
                <a:latin typeface="Times New Roman" pitchFamily="18" charset="0"/>
              </a:rPr>
            </a:br>
            <a:r>
              <a:rPr lang="en-US">
                <a:latin typeface="Times New Roman" pitchFamily="18" charset="0"/>
              </a:rPr>
              <a:t>sales</a:t>
            </a:r>
          </a:p>
        </p:txBody>
      </p:sp>
      <p:sp>
        <p:nvSpPr>
          <p:cNvPr id="17430" name="Text Box 22"/>
          <p:cNvSpPr txBox="1">
            <a:spLocks noChangeArrowheads="1"/>
          </p:cNvSpPr>
          <p:nvPr/>
        </p:nvSpPr>
        <p:spPr bwMode="auto">
          <a:xfrm>
            <a:off x="1066800" y="2805113"/>
            <a:ext cx="1828800" cy="466725"/>
          </a:xfrm>
          <a:prstGeom prst="rect">
            <a:avLst/>
          </a:prstGeom>
          <a:solidFill>
            <a:schemeClr val="folHlink"/>
          </a:solidFill>
          <a:ln w="9525">
            <a:solidFill>
              <a:schemeClr val="hlink"/>
            </a:solidFill>
            <a:miter lim="800000"/>
            <a:headEnd/>
            <a:tailEnd/>
          </a:ln>
          <a:effectLst>
            <a:outerShdw dist="35921" dir="2700000" algn="ctr" rotWithShape="0">
              <a:schemeClr val="hlink"/>
            </a:outerShdw>
          </a:effectLst>
        </p:spPr>
        <p:txBody>
          <a:bodyPr>
            <a:spAutoFit/>
          </a:bodyPr>
          <a:lstStyle/>
          <a:p>
            <a:pPr algn="ctr">
              <a:spcBef>
                <a:spcPct val="50000"/>
              </a:spcBef>
              <a:defRPr/>
            </a:pPr>
            <a:r>
              <a:rPr lang="en-US" sz="2400" b="1">
                <a:solidFill>
                  <a:schemeClr val="tx2"/>
                </a:solidFill>
                <a:effectLst>
                  <a:outerShdw blurRad="38100" dist="38100" dir="2700000" algn="tl">
                    <a:srgbClr val="FFFFFF"/>
                  </a:outerShdw>
                </a:effectLst>
              </a:rPr>
              <a:t>Cash Sale</a:t>
            </a:r>
          </a:p>
        </p:txBody>
      </p:sp>
      <p:sp>
        <p:nvSpPr>
          <p:cNvPr id="17431" name="Text Box 23"/>
          <p:cNvSpPr txBox="1">
            <a:spLocks noChangeArrowheads="1"/>
          </p:cNvSpPr>
          <p:nvPr/>
        </p:nvSpPr>
        <p:spPr bwMode="auto">
          <a:xfrm>
            <a:off x="5257800" y="2720975"/>
            <a:ext cx="1828800" cy="466725"/>
          </a:xfrm>
          <a:prstGeom prst="rect">
            <a:avLst/>
          </a:prstGeom>
          <a:solidFill>
            <a:schemeClr val="folHlink"/>
          </a:solidFill>
          <a:ln w="9525">
            <a:solidFill>
              <a:schemeClr val="hlink"/>
            </a:solidFill>
            <a:miter lim="800000"/>
            <a:headEnd/>
            <a:tailEnd/>
          </a:ln>
          <a:effectLst>
            <a:outerShdw dist="35921" dir="2700000" algn="ctr" rotWithShape="0">
              <a:schemeClr val="hlink"/>
            </a:outerShdw>
          </a:effectLst>
        </p:spPr>
        <p:txBody>
          <a:bodyPr>
            <a:spAutoFit/>
          </a:bodyPr>
          <a:lstStyle/>
          <a:p>
            <a:pPr algn="ctr">
              <a:spcBef>
                <a:spcPct val="50000"/>
              </a:spcBef>
              <a:defRPr/>
            </a:pPr>
            <a:r>
              <a:rPr lang="en-US" sz="2400" b="1">
                <a:solidFill>
                  <a:schemeClr val="tx2"/>
                </a:solidFill>
                <a:effectLst>
                  <a:outerShdw blurRad="38100" dist="38100" dir="2700000" algn="tl">
                    <a:srgbClr val="FFFFFF"/>
                  </a:outerShdw>
                </a:effectLst>
              </a:rPr>
              <a:t>Credit Sale</a:t>
            </a:r>
          </a:p>
        </p:txBody>
      </p:sp>
      <p:sp>
        <p:nvSpPr>
          <p:cNvPr id="10264" name="AutoShape 24"/>
          <p:cNvSpPr>
            <a:spLocks noChangeArrowheads="1"/>
          </p:cNvSpPr>
          <p:nvPr/>
        </p:nvSpPr>
        <p:spPr bwMode="auto">
          <a:xfrm>
            <a:off x="76200" y="381000"/>
            <a:ext cx="685800" cy="457200"/>
          </a:xfrm>
          <a:prstGeom prst="rightArrow">
            <a:avLst>
              <a:gd name="adj1" fmla="val 50000"/>
              <a:gd name="adj2" fmla="val 37500"/>
            </a:avLst>
          </a:prstGeom>
          <a:solidFill>
            <a:srgbClr val="66FF66"/>
          </a:solidFill>
          <a:ln w="9525">
            <a:solidFill>
              <a:schemeClr val="tx1"/>
            </a:solidFill>
            <a:miter lim="800000"/>
            <a:headEnd/>
            <a:tailEnd/>
          </a:ln>
        </p:spPr>
        <p:txBody>
          <a:bodyPr wrap="none" anchor="ctr"/>
          <a:lstStyle/>
          <a:p>
            <a:pPr algn="ctr"/>
            <a:r>
              <a:rPr lang="en-US" sz="1400">
                <a:latin typeface="Times New Roman" pitchFamily="18" charset="0"/>
              </a:rPr>
              <a:t>C 2</a:t>
            </a:r>
          </a:p>
        </p:txBody>
      </p:sp>
    </p:spTree>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748</Words>
  <Application>Microsoft Office PowerPoint</Application>
  <PresentationFormat>On-screen Show (4:3)</PresentationFormat>
  <Paragraphs>91</Paragraphs>
  <Slides>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Microsoft Office Excel Worksheet</vt:lpstr>
      <vt:lpstr>Chapter 5</vt:lpstr>
      <vt:lpstr>Conceptual Learning Objectives </vt:lpstr>
      <vt:lpstr>Analytical Learning Objectives </vt:lpstr>
      <vt:lpstr>Procedural Learning Objectives </vt:lpstr>
      <vt:lpstr>Merchandising Activities</vt:lpstr>
      <vt:lpstr>Merchandising Activities</vt:lpstr>
      <vt:lpstr>Reporting Income of a Merchandiser</vt:lpstr>
      <vt:lpstr>Operating Cycle for a Merchandiser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
  <cp:lastModifiedBy>*</cp:lastModifiedBy>
  <cp:revision>1</cp:revision>
  <dcterms:created xsi:type="dcterms:W3CDTF">2006-08-16T00:00:00Z</dcterms:created>
  <dcterms:modified xsi:type="dcterms:W3CDTF">2010-02-20T06:40:56Z</dcterms:modified>
</cp:coreProperties>
</file>